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354" r:id="rId3"/>
    <p:sldId id="329" r:id="rId4"/>
    <p:sldId id="257" r:id="rId5"/>
    <p:sldId id="332" r:id="rId6"/>
    <p:sldId id="258" r:id="rId7"/>
    <p:sldId id="357" r:id="rId8"/>
    <p:sldId id="330" r:id="rId9"/>
    <p:sldId id="259" r:id="rId10"/>
    <p:sldId id="261" r:id="rId11"/>
    <p:sldId id="262" r:id="rId12"/>
    <p:sldId id="339" r:id="rId13"/>
    <p:sldId id="356" r:id="rId14"/>
    <p:sldId id="331" r:id="rId15"/>
    <p:sldId id="267" r:id="rId16"/>
    <p:sldId id="268" r:id="rId17"/>
    <p:sldId id="269" r:id="rId18"/>
    <p:sldId id="340" r:id="rId19"/>
    <p:sldId id="271" r:id="rId20"/>
    <p:sldId id="272" r:id="rId21"/>
    <p:sldId id="358" r:id="rId22"/>
    <p:sldId id="273" r:id="rId23"/>
    <p:sldId id="274" r:id="rId24"/>
    <p:sldId id="333" r:id="rId25"/>
    <p:sldId id="341" r:id="rId26"/>
    <p:sldId id="275" r:id="rId27"/>
    <p:sldId id="334" r:id="rId28"/>
    <p:sldId id="277" r:id="rId29"/>
    <p:sldId id="278" r:id="rId30"/>
    <p:sldId id="335" r:id="rId31"/>
    <p:sldId id="279" r:id="rId32"/>
    <p:sldId id="281" r:id="rId33"/>
    <p:sldId id="282" r:id="rId34"/>
    <p:sldId id="347" r:id="rId35"/>
    <p:sldId id="336" r:id="rId36"/>
    <p:sldId id="348" r:id="rId37"/>
    <p:sldId id="349" r:id="rId38"/>
    <p:sldId id="286" r:id="rId39"/>
    <p:sldId id="290" r:id="rId40"/>
    <p:sldId id="291" r:id="rId41"/>
    <p:sldId id="350" r:id="rId42"/>
    <p:sldId id="293" r:id="rId43"/>
    <p:sldId id="295" r:id="rId44"/>
    <p:sldId id="351" r:id="rId45"/>
    <p:sldId id="352" r:id="rId46"/>
    <p:sldId id="297" r:id="rId47"/>
    <p:sldId id="298" r:id="rId48"/>
    <p:sldId id="299" r:id="rId49"/>
    <p:sldId id="338" r:id="rId50"/>
    <p:sldId id="301" r:id="rId51"/>
    <p:sldId id="302" r:id="rId52"/>
    <p:sldId id="304" r:id="rId53"/>
    <p:sldId id="306" r:id="rId54"/>
    <p:sldId id="353" r:id="rId55"/>
    <p:sldId id="309" r:id="rId56"/>
    <p:sldId id="310" r:id="rId57"/>
    <p:sldId id="311" r:id="rId58"/>
    <p:sldId id="312" r:id="rId59"/>
    <p:sldId id="337" r:id="rId60"/>
    <p:sldId id="313" r:id="rId61"/>
    <p:sldId id="314" r:id="rId62"/>
    <p:sldId id="315" r:id="rId63"/>
    <p:sldId id="316" r:id="rId64"/>
    <p:sldId id="317" r:id="rId65"/>
    <p:sldId id="318" r:id="rId66"/>
    <p:sldId id="320" r:id="rId67"/>
    <p:sldId id="321" r:id="rId68"/>
    <p:sldId id="342" r:id="rId69"/>
    <p:sldId id="324" r:id="rId70"/>
    <p:sldId id="344" r:id="rId71"/>
    <p:sldId id="345" r:id="rId72"/>
    <p:sldId id="355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41" autoAdjust="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F7585-9C16-474B-A5F8-021B72B3B4ED}" type="datetimeFigureOut">
              <a:rPr lang="zh-CN" altLang="en-US" smtClean="0"/>
              <a:t>2023/10/27 Friday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BCD7-ADE4-4DF4-8721-B43F6AE05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892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RA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Sarcoma" TargetMode="External"/><Relationship Id="rId4" Type="http://schemas.openxmlformats.org/officeDocument/2006/relationships/hyperlink" Target="https://en.wikipedia.org/wiki/KRA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88%90%E7%BA%A4%E7%BB%B4%E7%BB%86%E8%83%9E/1591125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</a:t>
            </a:r>
            <a:r>
              <a:rPr lang="en-US" altLang="zh-CN" dirty="0" smtClean="0"/>
              <a:t>2</a:t>
            </a:r>
            <a:r>
              <a:rPr lang="zh-CN" altLang="en-US" dirty="0" smtClean="0"/>
              <a:t>节课讲述重要</a:t>
            </a:r>
            <a:r>
              <a:rPr lang="en-US" altLang="zh-CN" dirty="0" smtClean="0"/>
              <a:t>oncogene</a:t>
            </a:r>
            <a:r>
              <a:rPr lang="zh-CN" altLang="en-US" dirty="0" smtClean="0"/>
              <a:t>的发现，接下来</a:t>
            </a:r>
            <a:r>
              <a:rPr lang="en-US" altLang="zh-CN" dirty="0" smtClean="0"/>
              <a:t>2</a:t>
            </a:r>
            <a:r>
              <a:rPr lang="zh-CN" altLang="en-US" dirty="0" smtClean="0"/>
              <a:t>章讲这些重要</a:t>
            </a:r>
            <a:r>
              <a:rPr lang="en-US" altLang="zh-CN" dirty="0" smtClean="0"/>
              <a:t>oncogene</a:t>
            </a:r>
            <a:r>
              <a:rPr lang="zh-CN" altLang="en-US" dirty="0" smtClean="0"/>
              <a:t>，如</a:t>
            </a:r>
            <a:r>
              <a:rPr lang="en-US" altLang="zh-CN" dirty="0" err="1" smtClean="0"/>
              <a:t>src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erbB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ras</a:t>
            </a:r>
            <a:r>
              <a:rPr lang="zh-CN" altLang="en-US" baseline="0" dirty="0" smtClean="0"/>
              <a:t>如何发挥作用，研究表明这些</a:t>
            </a:r>
            <a:r>
              <a:rPr lang="en-US" altLang="zh-CN" baseline="0" dirty="0" smtClean="0"/>
              <a:t>Oncogene</a:t>
            </a:r>
            <a:r>
              <a:rPr lang="zh-CN" altLang="en-US" baseline="0" dirty="0" smtClean="0"/>
              <a:t>基本上都是通过生长因子，受体信号通路发挥功能。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2BCD7-ADE4-4DF4-8721-B43F6AE050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49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A3FF26-4138-4B3F-B9F2-42EB3F8FCEC0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具体实验过程</a:t>
            </a:r>
            <a:r>
              <a:rPr lang="en-US" altLang="zh-CN" dirty="0" smtClean="0"/>
              <a:t>…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994555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6B32DA-BE70-4BEB-9A9D-EFCA62BB38F7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86907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科学发现的历史指引着未来发现的道路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2BCD7-ADE4-4DF4-8721-B43F6AE050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514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A81BE4-1A02-4637-B2D3-CBA71293C70A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Western blot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07704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CCC8D5-99BE-4224-9228-5F939CCBBE20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4220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08FAB3-647B-4EEB-9D01-FD38DBCCE0B2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如何检测</a:t>
            </a:r>
            <a:r>
              <a:rPr lang="en-US" altLang="zh-CN" dirty="0" err="1" smtClean="0"/>
              <a:t>src</a:t>
            </a:r>
            <a:r>
              <a:rPr lang="zh-CN" altLang="en-US" dirty="0" smtClean="0"/>
              <a:t>的底物？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86301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Src</a:t>
            </a:r>
            <a:r>
              <a:rPr lang="zh-CN" altLang="en-US" dirty="0" smtClean="0"/>
              <a:t>作为一个引子，现在转移到本次课的主角</a:t>
            </a:r>
            <a:r>
              <a:rPr lang="en-US" altLang="zh-CN" dirty="0" smtClean="0"/>
              <a:t>: EGFR</a:t>
            </a:r>
            <a:r>
              <a:rPr lang="zh-CN" altLang="en-US" dirty="0" smtClean="0"/>
              <a:t>，回顾一下</a:t>
            </a:r>
            <a:r>
              <a:rPr lang="en-US" altLang="zh-CN" dirty="0" smtClean="0"/>
              <a:t>EGFR</a:t>
            </a:r>
            <a:r>
              <a:rPr lang="zh-CN" altLang="en-US" dirty="0" smtClean="0"/>
              <a:t>是什么</a:t>
            </a:r>
            <a:r>
              <a:rPr lang="en-US" altLang="zh-CN" dirty="0" smtClean="0"/>
              <a:t>… 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Stanley Cohen 50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年代发现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EGF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2BCD7-ADE4-4DF4-8721-B43F6AE050E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568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148C0E-F988-4E7F-AC23-08E6AA2F7D6D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02386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9679A3-E822-4BCE-A2C2-04E35D133293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44282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9C3C6A-19DE-468C-B4CB-349BC4D211A8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RTK</a:t>
            </a:r>
            <a:r>
              <a:rPr lang="zh-CN" altLang="en-US" dirty="0" smtClean="0"/>
              <a:t>是非常好的肿瘤治疗药物靶点，常见</a:t>
            </a:r>
            <a:r>
              <a:rPr lang="en-US" altLang="zh-CN" dirty="0" smtClean="0"/>
              <a:t>RTK</a:t>
            </a:r>
            <a:r>
              <a:rPr lang="zh-CN" altLang="en-US" dirty="0" smtClean="0"/>
              <a:t>抑制剂有抗体，小分子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595477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Ra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 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sarcoma virus oncogene;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two 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genes, </a:t>
            </a:r>
            <a:r>
              <a:rPr lang="en-US" altLang="zh-CN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RAS"/>
              </a:rPr>
              <a:t>HRAS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altLang="zh-CN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KRAS"/>
              </a:rPr>
              <a:t>KRAS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were identified from studies of two cancer-causing viruses, the Harvey sarcoma virus and Kirsten sarcoma virus. These viruses were discovered originally in rats during the 1960s by Jennifer Harvey and Werner Kirsten, respectively, hence the name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 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Sarcoma"/>
              </a:rPr>
              <a:t>s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Sarcoma"/>
              </a:rPr>
              <a:t>arcoma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2BCD7-ADE4-4DF4-8721-B43F6AE050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15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106FD3-1C8A-4788-BEAB-71CF554C8D9A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76666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3FFF3-374F-47D2-AAA2-DFA9A621796F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68289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DF24CB-EA4E-4E84-AF59-144B61886086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85264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EE2329-787D-4D75-9583-4BD1818A928A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02060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49F89F-567B-44C2-93A2-56663125E4B3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11807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B32623-0A38-4584-9941-5AD09973397E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供参考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22533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F3B14D-9EE4-4B03-B1CE-2477B829F4C0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供参考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34195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2BCD7-ADE4-4DF4-8721-B43F6AE050E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565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4086E3-830B-4C51-A1C5-E3F01FA115F2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808613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3BAE8A-928C-4F63-82F1-88284E7DFF80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22067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How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src</a:t>
            </a:r>
            <a:r>
              <a:rPr lang="en-US" altLang="zh-CN" baseline="0" dirty="0" smtClean="0"/>
              <a:t> and </a:t>
            </a:r>
            <a:r>
              <a:rPr lang="en-US" altLang="zh-CN" baseline="0" dirty="0" err="1" smtClean="0"/>
              <a:t>ras</a:t>
            </a:r>
            <a:r>
              <a:rPr lang="en-US" altLang="zh-CN" baseline="0" dirty="0" smtClean="0"/>
              <a:t>, first and important oncogene function?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2BCD7-ADE4-4DF4-8721-B43F6AE050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03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A96754-FECF-43E1-A8A6-7083A4B40128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05768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c-Kit is a famous stem cell marker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2BCD7-ADE4-4DF4-8721-B43F6AE050E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123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7F8853-30E8-4D76-8494-EE7CD66804AB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供参考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336632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54BBA2-7A95-4D7D-B6BE-D7A8C8D36369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690346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这些都是非常经典而且比较全面的受体信号通路，目前人类知道的重要受体信号通路都在这里。了解这些，记住一些信号通路的典型特征很有必要。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2BCD7-ADE4-4DF4-8721-B43F6AE050E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7531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2C8964-B0A9-4192-A6E6-141D4F816E61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Cytokine vs growth factor…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3659562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54E1F9-8F41-4DE0-9D34-121FC66D9FD6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TGF-β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的命名是根据这种细胞因子能使正常的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成纤维细胞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的表型发生转化，即在表皮生长因子（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EGF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）同时存在的条件下，改变成纤维细胞贴壁生长特性而获得在琼脂中生长的能力，并失去生长中密度依赖的抑制作用。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671261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79F51-CFED-492F-9C6A-C1AD22FE7CCF}" type="slidenum">
              <a:rPr lang="en-US" altLang="zh-CN"/>
              <a:pPr/>
              <a:t>48</a:t>
            </a:fld>
            <a:endParaRPr lang="en-US" altLang="zh-CN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发育相关信号通路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086005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BE9054-3C30-47C3-9E24-86DA11916BF3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发育相关信号通路，与部分肿瘤发生相关。该信号的特征在于受体的纤毛分布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021806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FCF0B5-9C6D-406B-B921-55673FA3ECFC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61913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6076C5-8563-4DDC-A9DD-D69B7BD95DC5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信号转导图的第一印象，图片具体内容不需要记忆，供参考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698310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67C3CD-2CC2-4733-911E-925221CAD08D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重要肿瘤</a:t>
            </a:r>
            <a:r>
              <a:rPr lang="en-US" altLang="zh-CN" dirty="0" smtClean="0"/>
              <a:t>pathway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APC mutation in colon cancer,</a:t>
            </a:r>
            <a:r>
              <a:rPr lang="en-US" altLang="zh-CN" baseline="0" dirty="0" smtClean="0"/>
              <a:t> </a:t>
            </a:r>
            <a:r>
              <a:rPr lang="en-US" altLang="zh-CN" baseline="0" dirty="0" smtClean="0">
                <a:latin typeface="Symbol" panose="05050102010706020507" pitchFamily="18" charset="2"/>
              </a:rPr>
              <a:t>beta</a:t>
            </a:r>
            <a:r>
              <a:rPr lang="en-US" altLang="zh-CN" baseline="0" dirty="0" smtClean="0"/>
              <a:t>-catenin mutation in liver cancer;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241230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B8A99B-93AC-4F06-8636-0BD25A9CC4F8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供参考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9003030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记住这</a:t>
            </a:r>
            <a:r>
              <a:rPr lang="en-US" altLang="zh-CN" dirty="0" smtClean="0"/>
              <a:t>2</a:t>
            </a:r>
            <a:r>
              <a:rPr lang="zh-CN" altLang="en-US" dirty="0" smtClean="0"/>
              <a:t>点常识。核受体与肿瘤关系非常密切，经典的例子：雄激素受体</a:t>
            </a:r>
            <a:r>
              <a:rPr lang="en-US" altLang="zh-CN" dirty="0" smtClean="0"/>
              <a:t>(AR)</a:t>
            </a:r>
            <a:r>
              <a:rPr lang="zh-CN" altLang="en-US" dirty="0" smtClean="0"/>
              <a:t>与前列腺癌；雌激素受体</a:t>
            </a:r>
            <a:r>
              <a:rPr lang="en-US" altLang="zh-CN" dirty="0" smtClean="0"/>
              <a:t>(ER)</a:t>
            </a:r>
            <a:r>
              <a:rPr lang="zh-CN" altLang="en-US" dirty="0" smtClean="0"/>
              <a:t>与乳腺癌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2BCD7-ADE4-4DF4-8721-B43F6AE050E8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3556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021D9A-E94B-4622-ACE2-17B0CD0B8DF2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28947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B1DE9C-5A28-4853-ABA9-94C3BB4A5FEE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344841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EF47C7-1CBB-4FFE-ADEC-77A672D4DEBD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712987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06170B-0AE1-4A99-830C-079C23F85858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529025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整合素</a:t>
            </a:r>
            <a:r>
              <a:rPr lang="zh-CN" altLang="en-US" dirty="0" smtClean="0"/>
              <a:t>受体的特征：外与细胞外基质相连，内与微丝细胞骨架</a:t>
            </a:r>
            <a:r>
              <a:rPr lang="en-US" altLang="zh-CN" dirty="0" smtClean="0"/>
              <a:t>(actin cytoskeleton)</a:t>
            </a:r>
            <a:r>
              <a:rPr lang="zh-CN" altLang="en-US" dirty="0" smtClean="0"/>
              <a:t>相连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2BCD7-ADE4-4DF4-8721-B43F6AE050E8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5914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17F43F-7CE0-4B96-87E1-F5D60029384F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细胞外基质的成分</a:t>
            </a:r>
            <a:r>
              <a:rPr lang="en-US" altLang="zh-CN" dirty="0" smtClean="0"/>
              <a:t>…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503105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4568E-AE93-4D46-9AF7-340BAA8DAAE4}" type="slidenum">
              <a:rPr lang="en-US" altLang="zh-CN"/>
              <a:pPr/>
              <a:t>61</a:t>
            </a:fld>
            <a:endParaRPr lang="en-US" altLang="zh-CN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31959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信号转导的本质：细胞之间，细胞与环境交流的途径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2BCD7-ADE4-4DF4-8721-B43F6AE050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971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9A4976-93A3-48E3-829C-54A11F2E662E}" type="slidenum">
              <a:rPr lang="en-US" altLang="zh-CN"/>
              <a:pPr/>
              <a:t>62</a:t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26835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352D0A-E14A-4233-96F3-FDDB13A6AFE7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425513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748138-479A-4EE0-BFF4-099B7524F4FE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结构图供参考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7336532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768692-81A8-4F0D-A2B0-D48D7CDAE7B0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供参考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9770530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021D02-DD7D-4FDC-AA19-33A6D6DBD973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非常形象的免疫荧光图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975096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A3591D-ACFF-4209-9105-C6E3ED116EC9}" type="slidenum">
              <a:rPr lang="en-US" altLang="zh-CN"/>
              <a:pPr/>
              <a:t>67</a:t>
            </a:fld>
            <a:endParaRPr lang="en-US" altLang="zh-CN"/>
          </a:p>
        </p:txBody>
      </p:sp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340692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本次课最后一部分内容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2BCD7-ADE4-4DF4-8721-B43F6AE050E8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8133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7909B2-3976-4EA9-B5EA-1A3F91C1D45F}" type="slidenum">
              <a:rPr lang="en-US" altLang="zh-CN"/>
              <a:pPr/>
              <a:t>69</a:t>
            </a:fld>
            <a:endParaRPr lang="en-US" altLang="zh-CN"/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非常重要的结论！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3527422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How to target mutated </a:t>
            </a:r>
            <a:r>
              <a:rPr lang="en-US" altLang="zh-CN" dirty="0" err="1" smtClean="0"/>
              <a:t>Ras</a:t>
            </a:r>
            <a:r>
              <a:rPr lang="en-US" altLang="zh-CN" dirty="0" smtClean="0"/>
              <a:t>  for cancer treatment?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2BCD7-ADE4-4DF4-8721-B43F6AE050E8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489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4B3B1F-6487-4EA1-A327-5409076E2DCE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小肠细胞系统，研究干细胞，信号转导的经典模型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68338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growth factors </a:t>
            </a:r>
            <a:r>
              <a:rPr lang="zh-CN" altLang="en-US" dirty="0" smtClean="0"/>
              <a:t>是细胞之间互相交流的媒介，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意大利生物学家丽塔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莱维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蒙塔尔奇尼和美国生物化学家斯坦利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科恩因为共同发现了控制细胞生长和发育的因子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神经生长因子（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NGF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）和表皮生长因子（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EGF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）而获得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年诺贝尔医学奖和生理学奖。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EGF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在美容产业应用，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EGFR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蛋白的发现始于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年代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2BCD7-ADE4-4DF4-8721-B43F6AE050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709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记住这个常识，血清、血浆区别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2BCD7-ADE4-4DF4-8721-B43F6AE050E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53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A2645F-A881-4523-86E6-1DC33743E9B3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血小板中生长因子生理作用？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3109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9B78-29B9-4036-8CA0-A9306CED385F}" type="datetimeFigureOut">
              <a:rPr lang="zh-CN" altLang="en-US" smtClean="0"/>
              <a:t>2023/10/27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33C0-B11A-4F10-A969-B7FEBD777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06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9B78-29B9-4036-8CA0-A9306CED385F}" type="datetimeFigureOut">
              <a:rPr lang="zh-CN" altLang="en-US" smtClean="0"/>
              <a:t>2023/10/27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33C0-B11A-4F10-A969-B7FEBD777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48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9B78-29B9-4036-8CA0-A9306CED385F}" type="datetimeFigureOut">
              <a:rPr lang="zh-CN" altLang="en-US" smtClean="0"/>
              <a:t>2023/10/27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33C0-B11A-4F10-A969-B7FEBD777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095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9B78-29B9-4036-8CA0-A9306CED385F}" type="datetimeFigureOut">
              <a:rPr lang="zh-CN" altLang="en-US" smtClean="0"/>
              <a:t>2023/10/27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33C0-B11A-4F10-A969-B7FEBD777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326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9B78-29B9-4036-8CA0-A9306CED385F}" type="datetimeFigureOut">
              <a:rPr lang="zh-CN" altLang="en-US" smtClean="0"/>
              <a:t>2023/10/27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33C0-B11A-4F10-A969-B7FEBD777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39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9B78-29B9-4036-8CA0-A9306CED385F}" type="datetimeFigureOut">
              <a:rPr lang="zh-CN" altLang="en-US" smtClean="0"/>
              <a:t>2023/10/27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33C0-B11A-4F10-A969-B7FEBD777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86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9B78-29B9-4036-8CA0-A9306CED385F}" type="datetimeFigureOut">
              <a:rPr lang="zh-CN" altLang="en-US" smtClean="0"/>
              <a:t>2023/10/27 Friday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33C0-B11A-4F10-A969-B7FEBD777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823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9B78-29B9-4036-8CA0-A9306CED385F}" type="datetimeFigureOut">
              <a:rPr lang="zh-CN" altLang="en-US" smtClean="0"/>
              <a:t>2023/10/27 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33C0-B11A-4F10-A969-B7FEBD777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02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9B78-29B9-4036-8CA0-A9306CED385F}" type="datetimeFigureOut">
              <a:rPr lang="zh-CN" altLang="en-US" smtClean="0"/>
              <a:t>2023/10/27 Friday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33C0-B11A-4F10-A969-B7FEBD777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820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9B78-29B9-4036-8CA0-A9306CED385F}" type="datetimeFigureOut">
              <a:rPr lang="zh-CN" altLang="en-US" smtClean="0"/>
              <a:t>2023/10/27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33C0-B11A-4F10-A969-B7FEBD777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28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9B78-29B9-4036-8CA0-A9306CED385F}" type="datetimeFigureOut">
              <a:rPr lang="zh-CN" altLang="en-US" smtClean="0"/>
              <a:t>2023/10/27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33C0-B11A-4F10-A969-B7FEBD777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15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29B78-29B9-4036-8CA0-A9306CED385F}" type="datetimeFigureOut">
              <a:rPr lang="zh-CN" altLang="en-US" smtClean="0"/>
              <a:t>2023/10/27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A33C0-B11A-4F10-A969-B7FEBD777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97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hyperlink" Target="https://en.wikipedia.org/wiki/File:L-Serin_-_L-Serine.sv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File:L-Tyrosin_-_L-Tyrosine.svg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en.wikipedia.org/wiki/File:L-Threonin_-_L-Threonine.sv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7544" y="1184255"/>
            <a:ext cx="85923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smtClean="0"/>
              <a:t>Chapter 5</a:t>
            </a:r>
          </a:p>
          <a:p>
            <a:pPr algn="ctr"/>
            <a:endParaRPr lang="en-US" altLang="zh-CN" sz="3600" b="1" dirty="0" smtClean="0"/>
          </a:p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Growth Factors, Receptors, and Cancer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35050" y="3644096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Oct 27, 2023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583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 descr="figure_05_0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8" y="1097280"/>
            <a:ext cx="5495514" cy="5660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10656" y="1996268"/>
            <a:ext cx="551992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FrutigerLTStd-Light"/>
              </a:rPr>
              <a:t>The PDGF released </a:t>
            </a:r>
            <a:r>
              <a:rPr lang="en-US" altLang="zh-CN" sz="1600" dirty="0" smtClean="0">
                <a:latin typeface="FrutigerLTStd-Light"/>
              </a:rPr>
              <a:t>by platelets </a:t>
            </a:r>
            <a:r>
              <a:rPr lang="en-US" altLang="zh-CN" sz="1600" dirty="0">
                <a:latin typeface="FrutigerLTStd-Light"/>
              </a:rPr>
              <a:t>upon clotting is a </a:t>
            </a:r>
            <a:r>
              <a:rPr lang="en-US" altLang="zh-CN" sz="1600" dirty="0" smtClean="0">
                <a:latin typeface="FrutigerLTStd-Light"/>
              </a:rPr>
              <a:t>potent attractant </a:t>
            </a:r>
            <a:r>
              <a:rPr lang="en-US" altLang="zh-CN" sz="1600" dirty="0">
                <a:latin typeface="FrutigerLTStd-Light"/>
              </a:rPr>
              <a:t>and mitogen for </a:t>
            </a:r>
            <a:r>
              <a:rPr lang="en-US" altLang="zh-CN" sz="1600" dirty="0" smtClean="0">
                <a:latin typeface="FrutigerLTStd-Light"/>
              </a:rPr>
              <a:t>fibroblasts, which </a:t>
            </a:r>
            <a:r>
              <a:rPr lang="en-US" altLang="zh-CN" sz="1600" dirty="0">
                <a:latin typeface="FrutigerLTStd-Light"/>
              </a:rPr>
              <a:t>swarm into a wound site </a:t>
            </a:r>
            <a:r>
              <a:rPr lang="en-US" altLang="zh-CN" sz="1600" dirty="0" smtClean="0">
                <a:latin typeface="FrutigerLTStd-Light"/>
              </a:rPr>
              <a:t>in order </a:t>
            </a:r>
            <a:r>
              <a:rPr lang="en-US" altLang="zh-CN" sz="1600" dirty="0">
                <a:latin typeface="FrutigerLTStd-Light"/>
              </a:rPr>
              <a:t>to reconstruct the tissue. In </a:t>
            </a:r>
            <a:r>
              <a:rPr lang="en-US" altLang="zh-CN" sz="1600" dirty="0" smtClean="0">
                <a:latin typeface="FrutigerLTStd-Light"/>
              </a:rPr>
              <a:t>this </a:t>
            </a:r>
            <a:r>
              <a:rPr lang="en-US" altLang="zh-CN" sz="1600" i="1" dirty="0" smtClean="0">
                <a:solidFill>
                  <a:srgbClr val="FF0000"/>
                </a:solidFill>
                <a:latin typeface="FrutigerLTStd-LightItalic"/>
              </a:rPr>
              <a:t>in </a:t>
            </a:r>
            <a:r>
              <a:rPr lang="en-US" altLang="zh-CN" sz="1600" i="1" dirty="0">
                <a:solidFill>
                  <a:srgbClr val="FF0000"/>
                </a:solidFill>
                <a:latin typeface="FrutigerLTStd-LightItalic"/>
              </a:rPr>
              <a:t>vitro </a:t>
            </a:r>
            <a:r>
              <a:rPr lang="en-US" altLang="zh-CN" sz="1600" dirty="0">
                <a:solidFill>
                  <a:srgbClr val="FF0000"/>
                </a:solidFill>
                <a:latin typeface="FrutigerLTStd-Light"/>
              </a:rPr>
              <a:t>model of wound healing</a:t>
            </a:r>
            <a:r>
              <a:rPr lang="en-US" altLang="zh-CN" sz="1600" dirty="0">
                <a:latin typeface="FrutigerLTStd-Light"/>
              </a:rPr>
              <a:t>, </a:t>
            </a:r>
            <a:r>
              <a:rPr lang="en-US" altLang="zh-CN" sz="1600" dirty="0" smtClean="0">
                <a:latin typeface="FrutigerLTStd-Light"/>
              </a:rPr>
              <a:t>two monolayers </a:t>
            </a:r>
            <a:r>
              <a:rPr lang="en-US" altLang="zh-CN" sz="1600" dirty="0">
                <a:latin typeface="FrutigerLTStd-Light"/>
              </a:rPr>
              <a:t>of fibroblasts in Petri </a:t>
            </a:r>
            <a:r>
              <a:rPr lang="en-US" altLang="zh-CN" sz="1600" dirty="0" smtClean="0">
                <a:latin typeface="FrutigerLTStd-Light"/>
              </a:rPr>
              <a:t>dishes have </a:t>
            </a:r>
            <a:r>
              <a:rPr lang="en-US" altLang="zh-CN" sz="1600" dirty="0">
                <a:latin typeface="FrutigerLTStd-Light"/>
              </a:rPr>
              <a:t>been wounded by the tip of </a:t>
            </a:r>
            <a:r>
              <a:rPr lang="en-US" altLang="zh-CN" sz="1600" dirty="0" smtClean="0">
                <a:latin typeface="FrutigerLTStd-Light"/>
              </a:rPr>
              <a:t>a pipette </a:t>
            </a:r>
            <a:r>
              <a:rPr lang="en-US" altLang="zh-CN" sz="1600" dirty="0">
                <a:latin typeface="FrutigerLTStd-Light"/>
              </a:rPr>
              <a:t>(</a:t>
            </a:r>
            <a:r>
              <a:rPr lang="en-US" altLang="zh-CN" sz="1600" i="1" dirty="0">
                <a:latin typeface="FrutigerLTStd-LightItalic"/>
              </a:rPr>
              <a:t>left two panels</a:t>
            </a:r>
            <a:r>
              <a:rPr lang="en-US" altLang="zh-CN" sz="1600" dirty="0">
                <a:latin typeface="FrutigerLTStd-Light"/>
              </a:rPr>
              <a:t>) and one form </a:t>
            </a:r>
            <a:r>
              <a:rPr lang="en-US" altLang="zh-CN" sz="1600" dirty="0" smtClean="0">
                <a:latin typeface="FrutigerLTStd-Light"/>
              </a:rPr>
              <a:t>of PDGF </a:t>
            </a:r>
            <a:r>
              <a:rPr lang="en-US" altLang="zh-CN" sz="1600" dirty="0">
                <a:latin typeface="FrutigerLTStd-Light"/>
              </a:rPr>
              <a:t>(PDGF-BB) has been added to </a:t>
            </a:r>
            <a:r>
              <a:rPr lang="en-US" altLang="zh-CN" sz="1600" dirty="0" smtClean="0">
                <a:latin typeface="FrutigerLTStd-Light"/>
              </a:rPr>
              <a:t>their growth </a:t>
            </a:r>
            <a:r>
              <a:rPr lang="en-US" altLang="zh-CN" sz="1600" dirty="0">
                <a:latin typeface="FrutigerLTStd-Light"/>
              </a:rPr>
              <a:t>medium. While large numbers </a:t>
            </a:r>
            <a:r>
              <a:rPr lang="en-US" altLang="zh-CN" sz="1600" dirty="0" smtClean="0">
                <a:latin typeface="FrutigerLTStd-Light"/>
              </a:rPr>
              <a:t>of wild-type </a:t>
            </a:r>
            <a:r>
              <a:rPr lang="en-US" altLang="zh-CN" sz="1600" dirty="0">
                <a:latin typeface="FrutigerLTStd-Light"/>
              </a:rPr>
              <a:t>fibroblasts (</a:t>
            </a:r>
            <a:r>
              <a:rPr lang="en-US" altLang="zh-CN" sz="1600" i="1" dirty="0">
                <a:latin typeface="FrutigerLTStd-LightItalic"/>
              </a:rPr>
              <a:t>top left</a:t>
            </a:r>
            <a:r>
              <a:rPr lang="en-US" altLang="zh-CN" sz="1600" dirty="0">
                <a:latin typeface="FrutigerLTStd-Light"/>
              </a:rPr>
              <a:t>) </a:t>
            </a:r>
            <a:r>
              <a:rPr lang="en-US" altLang="zh-CN" sz="1600" dirty="0" smtClean="0">
                <a:latin typeface="FrutigerLTStd-Light"/>
              </a:rPr>
              <a:t>proliferate and </a:t>
            </a:r>
            <a:r>
              <a:rPr lang="en-US" altLang="zh-CN" sz="1600" dirty="0">
                <a:latin typeface="FrutigerLTStd-Light"/>
              </a:rPr>
              <a:t>migrate into the wound site </a:t>
            </a:r>
            <a:r>
              <a:rPr lang="en-US" altLang="zh-CN" sz="1600" dirty="0" smtClean="0">
                <a:latin typeface="FrutigerLTStd-Light"/>
              </a:rPr>
              <a:t>within 48 </a:t>
            </a:r>
            <a:r>
              <a:rPr lang="en-US" altLang="zh-CN" sz="1600" dirty="0">
                <a:latin typeface="FrutigerLTStd-Light"/>
              </a:rPr>
              <a:t>hours (</a:t>
            </a:r>
            <a:r>
              <a:rPr lang="en-US" altLang="zh-CN" sz="1600" i="1" dirty="0">
                <a:latin typeface="FrutigerLTStd-LightItalic"/>
              </a:rPr>
              <a:t>top right</a:t>
            </a:r>
            <a:r>
              <a:rPr lang="en-US" altLang="zh-CN" sz="1600" dirty="0">
                <a:latin typeface="FrutigerLTStd-Light"/>
              </a:rPr>
              <a:t>), mutant </a:t>
            </a:r>
            <a:r>
              <a:rPr lang="en-US" altLang="zh-CN" sz="1600" dirty="0" smtClean="0">
                <a:latin typeface="FrutigerLTStd-Light"/>
              </a:rPr>
              <a:t>fibroblasts that </a:t>
            </a:r>
            <a:r>
              <a:rPr lang="en-US" altLang="zh-CN" sz="1600" dirty="0">
                <a:latin typeface="FrutigerLTStd-Light"/>
              </a:rPr>
              <a:t>have been rendered unresponsive </a:t>
            </a:r>
            <a:r>
              <a:rPr lang="en-US" altLang="zh-CN" sz="1600" dirty="0" smtClean="0">
                <a:latin typeface="FrutigerLTStd-Light"/>
              </a:rPr>
              <a:t>to PDGF </a:t>
            </a:r>
            <a:r>
              <a:rPr lang="en-US" altLang="zh-CN" sz="1600" dirty="0">
                <a:latin typeface="FrutigerLTStd-Light"/>
              </a:rPr>
              <a:t>(through the loss of a PDGF </a:t>
            </a:r>
            <a:r>
              <a:rPr lang="en-US" altLang="zh-CN" sz="1600" dirty="0" smtClean="0">
                <a:latin typeface="FrutigerLTStd-Light"/>
              </a:rPr>
              <a:t>cell surface receptor</a:t>
            </a:r>
            <a:r>
              <a:rPr lang="en-US" altLang="zh-CN" sz="1600" dirty="0">
                <a:latin typeface="FrutigerLTStd-Light"/>
              </a:rPr>
              <a:t>, PDGF-R; </a:t>
            </a:r>
            <a:r>
              <a:rPr lang="en-US" altLang="zh-CN" sz="1600" i="1" dirty="0">
                <a:latin typeface="FrutigerLTStd-LightItalic"/>
              </a:rPr>
              <a:t>lower left</a:t>
            </a:r>
            <a:r>
              <a:rPr lang="en-US" altLang="zh-CN" sz="1600" dirty="0">
                <a:latin typeface="FrutigerLTStd-Light"/>
              </a:rPr>
              <a:t>) </a:t>
            </a:r>
            <a:r>
              <a:rPr lang="en-US" altLang="zh-CN" sz="1600" dirty="0" smtClean="0">
                <a:latin typeface="FrutigerLTStd-Light"/>
              </a:rPr>
              <a:t>fail to </a:t>
            </a:r>
            <a:r>
              <a:rPr lang="en-US" altLang="zh-CN" sz="1600" dirty="0">
                <a:latin typeface="FrutigerLTStd-Light"/>
              </a:rPr>
              <a:t>do so (</a:t>
            </a:r>
            <a:r>
              <a:rPr lang="en-US" altLang="zh-CN" sz="1600" i="1" dirty="0">
                <a:latin typeface="FrutigerLTStd-LightItalic"/>
              </a:rPr>
              <a:t>lower right</a:t>
            </a:r>
            <a:r>
              <a:rPr lang="en-US" altLang="zh-CN" sz="1600" dirty="0">
                <a:latin typeface="FrutigerLTStd-Light"/>
              </a:rPr>
              <a:t>).</a:t>
            </a:r>
            <a:endParaRPr lang="zh-CN" alt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2244920" y="342423"/>
            <a:ext cx="8439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5.4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Effects of growth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factors on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cells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324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figure_05_04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84" y="1117562"/>
            <a:ext cx="4941885" cy="5283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952488" y="2726831"/>
            <a:ext cx="45963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u="sng" dirty="0">
                <a:latin typeface="FrutigerLTStd-Light"/>
              </a:rPr>
              <a:t>Five </a:t>
            </a:r>
            <a:r>
              <a:rPr lang="en-US" altLang="zh-CN" u="sng" dirty="0" smtClean="0">
                <a:latin typeface="FrutigerLTStd-Light"/>
              </a:rPr>
              <a:t>minutes </a:t>
            </a:r>
            <a:r>
              <a:rPr lang="en-US" altLang="zh-CN" dirty="0" smtClean="0">
                <a:latin typeface="FrutigerLTStd-Light"/>
              </a:rPr>
              <a:t>after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epidermal growth factor (EGF)</a:t>
            </a:r>
            <a:r>
              <a:rPr lang="en-US" altLang="zh-CN" dirty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that has </a:t>
            </a:r>
            <a:r>
              <a:rPr lang="en-US" altLang="zh-CN" dirty="0">
                <a:latin typeface="FrutigerLTStd-Light"/>
              </a:rPr>
              <a:t>been immobilized on a bead (</a:t>
            </a:r>
            <a:r>
              <a:rPr lang="en-US" altLang="zh-CN" i="1" dirty="0" smtClean="0">
                <a:latin typeface="FrutigerLTStd-LightItalic"/>
              </a:rPr>
              <a:t>green dot</a:t>
            </a:r>
            <a:r>
              <a:rPr lang="en-US" altLang="zh-CN" dirty="0">
                <a:latin typeface="FrutigerLTStd-Light"/>
              </a:rPr>
              <a:t>) is applied to a mouse </a:t>
            </a:r>
            <a:r>
              <a:rPr lang="en-US" altLang="zh-CN" dirty="0" smtClean="0">
                <a:latin typeface="FrutigerLTStd-Light"/>
              </a:rPr>
              <a:t>mammary carcinoma </a:t>
            </a:r>
            <a:r>
              <a:rPr lang="en-US" altLang="zh-CN" dirty="0">
                <a:latin typeface="FrutigerLTStd-Light"/>
              </a:rPr>
              <a:t>cell, the cell has </a:t>
            </a:r>
            <a:r>
              <a:rPr lang="en-US" altLang="zh-CN" dirty="0" smtClean="0">
                <a:latin typeface="FrutigerLTStd-Light"/>
              </a:rPr>
              <a:t>reorganized its </a:t>
            </a:r>
            <a:r>
              <a:rPr lang="en-US" altLang="zh-CN" dirty="0">
                <a:latin typeface="FrutigerLTStd-Light"/>
              </a:rPr>
              <a:t>actin cytoskeleton (</a:t>
            </a:r>
            <a:r>
              <a:rPr lang="en-US" altLang="zh-CN" i="1" dirty="0">
                <a:latin typeface="FrutigerLTStd-LightItalic"/>
              </a:rPr>
              <a:t>red</a:t>
            </a:r>
            <a:r>
              <a:rPr lang="en-US" altLang="zh-CN" dirty="0">
                <a:latin typeface="FrutigerLTStd-Light"/>
              </a:rPr>
              <a:t>) and </a:t>
            </a:r>
            <a:r>
              <a:rPr lang="en-US" altLang="zh-CN" dirty="0" smtClean="0">
                <a:latin typeface="FrutigerLTStd-Light"/>
              </a:rPr>
              <a:t>extended an </a:t>
            </a:r>
            <a:r>
              <a:rPr lang="en-US" altLang="zh-CN" dirty="0">
                <a:latin typeface="FrutigerLTStd-Light"/>
              </a:rPr>
              <a:t>arm of cytoplasm toward the </a:t>
            </a:r>
            <a:r>
              <a:rPr lang="en-US" altLang="zh-CN" dirty="0" smtClean="0">
                <a:latin typeface="FrutigerLTStd-Light"/>
              </a:rPr>
              <a:t>growth factor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258568" y="246888"/>
            <a:ext cx="8439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5.4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Effects of growth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factors on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cells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6216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87710" y="2439662"/>
            <a:ext cx="104438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271FF"/>
                </a:solidFill>
                <a:latin typeface="ACaslonPro-Regular"/>
              </a:rPr>
              <a:t>5.2 The </a:t>
            </a:r>
            <a:r>
              <a:rPr lang="en-US" altLang="zh-CN" sz="3200" dirty="0" err="1">
                <a:solidFill>
                  <a:srgbClr val="1271FF"/>
                </a:solidFill>
                <a:latin typeface="ACaslonPro-Regular"/>
              </a:rPr>
              <a:t>Src</a:t>
            </a:r>
            <a:r>
              <a:rPr lang="en-US" altLang="zh-CN" sz="3200" dirty="0">
                <a:solidFill>
                  <a:srgbClr val="1271FF"/>
                </a:solidFill>
                <a:latin typeface="ACaslonPro-Regular"/>
              </a:rPr>
              <a:t> protein functions as a tyrosine kinase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9629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3232" y="2008323"/>
            <a:ext cx="10789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UtopiaStd-Regular"/>
              </a:rPr>
              <a:t>Biochemical experiments </a:t>
            </a:r>
            <a:r>
              <a:rPr lang="en-US" altLang="zh-CN" sz="2400" dirty="0">
                <a:latin typeface="UtopiaStd-Regular"/>
              </a:rPr>
              <a:t>in </a:t>
            </a:r>
            <a:r>
              <a:rPr lang="en-US" altLang="zh-CN" sz="2400" u="sng" dirty="0">
                <a:solidFill>
                  <a:srgbClr val="FF0000"/>
                </a:solidFill>
                <a:latin typeface="UtopiaStd-Regular"/>
              </a:rPr>
              <a:t>1977–1978</a:t>
            </a:r>
            <a:r>
              <a:rPr lang="en-US" altLang="zh-CN" sz="2400" dirty="0">
                <a:latin typeface="UtopiaStd-Regular"/>
              </a:rPr>
              <a:t> solved the puzzle of how </a:t>
            </a:r>
            <a:r>
              <a:rPr lang="en-US" altLang="zh-CN" sz="2400" dirty="0" err="1">
                <a:latin typeface="UtopiaStd-Regular"/>
              </a:rPr>
              <a:t>Src</a:t>
            </a:r>
            <a:r>
              <a:rPr lang="en-US" altLang="zh-CN" sz="2400" dirty="0">
                <a:latin typeface="UtopiaStd-Regular"/>
              </a:rPr>
              <a:t> </a:t>
            </a:r>
            <a:r>
              <a:rPr lang="en-US" altLang="zh-CN" sz="2400" dirty="0" smtClean="0">
                <a:latin typeface="UtopiaStd-Regular"/>
              </a:rPr>
              <a:t>operates. Antibodies </a:t>
            </a:r>
            <a:r>
              <a:rPr lang="en-US" altLang="zh-CN" sz="2400" dirty="0">
                <a:latin typeface="UtopiaStd-Regular"/>
              </a:rPr>
              <a:t>were produced that specifically recognized and bound </a:t>
            </a:r>
            <a:r>
              <a:rPr lang="en-US" altLang="zh-CN" sz="2400" dirty="0" err="1" smtClean="0">
                <a:latin typeface="UtopiaStd-Regular"/>
              </a:rPr>
              <a:t>Src</a:t>
            </a:r>
            <a:r>
              <a:rPr lang="en-US" altLang="zh-CN" sz="2400" dirty="0" smtClean="0">
                <a:latin typeface="UtopiaStd-Regular"/>
              </a:rPr>
              <a:t>. </a:t>
            </a:r>
            <a:r>
              <a:rPr lang="en-US" altLang="zh-CN" sz="2400" dirty="0">
                <a:latin typeface="UtopiaStd-Regular"/>
              </a:rPr>
              <a:t>The antibody molecules were found to become phosphorylated </a:t>
            </a:r>
            <a:r>
              <a:rPr lang="en-US" altLang="zh-CN" sz="2400" dirty="0" smtClean="0">
                <a:latin typeface="UtopiaStd-Regular"/>
              </a:rPr>
              <a:t>when they </a:t>
            </a:r>
            <a:r>
              <a:rPr lang="en-US" altLang="zh-CN" sz="2400" dirty="0">
                <a:latin typeface="UtopiaStd-Regular"/>
              </a:rPr>
              <a:t>were incubated in solution with both </a:t>
            </a:r>
            <a:r>
              <a:rPr lang="en-US" altLang="zh-CN" sz="2400" dirty="0" err="1">
                <a:latin typeface="UtopiaStd-Regular"/>
              </a:rPr>
              <a:t>Src</a:t>
            </a:r>
            <a:r>
              <a:rPr lang="en-US" altLang="zh-CN" sz="2400" dirty="0">
                <a:latin typeface="UtopiaStd-Regular"/>
              </a:rPr>
              <a:t> and adenosine triphosphate (ATP</a:t>
            </a:r>
            <a:r>
              <a:rPr lang="en-US" altLang="zh-CN" sz="2400" dirty="0" smtClean="0">
                <a:latin typeface="UtopiaStd-Regular"/>
              </a:rPr>
              <a:t>), the </a:t>
            </a:r>
            <a:r>
              <a:rPr lang="en-US" altLang="zh-CN" sz="2400" dirty="0">
                <a:latin typeface="UtopiaStd-Regular"/>
              </a:rPr>
              <a:t>universal phosphate donor of the cell.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367520" y="777240"/>
            <a:ext cx="7481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History about identifying </a:t>
            </a:r>
            <a:r>
              <a:rPr lang="en-US" altLang="zh-CN" sz="3600" b="1" dirty="0" err="1" smtClean="0">
                <a:solidFill>
                  <a:srgbClr val="FF0000"/>
                </a:solidFill>
              </a:rPr>
              <a:t>Src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 as kinase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8680" y="5623560"/>
            <a:ext cx="336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Src</a:t>
            </a:r>
            <a:r>
              <a:rPr lang="en-US" altLang="zh-CN" dirty="0" smtClean="0"/>
              <a:t>: Rous </a:t>
            </a:r>
            <a:r>
              <a:rPr lang="en-US" altLang="zh-CN" u="sng" dirty="0" smtClean="0"/>
              <a:t>S</a:t>
            </a:r>
            <a:r>
              <a:rPr lang="en-US" altLang="zh-CN" dirty="0" smtClean="0"/>
              <a:t>a</a:t>
            </a:r>
            <a:r>
              <a:rPr lang="en-US" altLang="zh-CN" u="sng" dirty="0" smtClean="0"/>
              <a:t>rc</a:t>
            </a:r>
            <a:r>
              <a:rPr lang="en-US" altLang="zh-CN" dirty="0" smtClean="0"/>
              <a:t>oma virus oncogene</a:t>
            </a:r>
          </a:p>
          <a:p>
            <a:r>
              <a:rPr lang="en-US" altLang="zh-CN" dirty="0" err="1" smtClean="0"/>
              <a:t>Ras</a:t>
            </a:r>
            <a:r>
              <a:rPr lang="en-US" altLang="zh-CN" dirty="0" smtClean="0"/>
              <a:t>: </a:t>
            </a:r>
            <a:r>
              <a:rPr lang="en-US" altLang="zh-CN" u="sng" dirty="0"/>
              <a:t>Ra</a:t>
            </a:r>
            <a:r>
              <a:rPr lang="en-US" altLang="zh-CN" dirty="0"/>
              <a:t>t </a:t>
            </a:r>
            <a:r>
              <a:rPr lang="en-US" altLang="zh-CN" u="sng" dirty="0"/>
              <a:t>s</a:t>
            </a:r>
            <a:r>
              <a:rPr lang="en-US" altLang="zh-CN" dirty="0"/>
              <a:t>arcoma virus oncogene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499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99062" y="372560"/>
            <a:ext cx="4159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Kinase and substrate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1961" y="1176712"/>
            <a:ext cx="114666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SRC was </a:t>
            </a:r>
            <a:r>
              <a:rPr lang="en-US" altLang="zh-CN" sz="2000" dirty="0"/>
              <a:t>the first cellular </a:t>
            </a:r>
            <a:r>
              <a:rPr lang="en-US" altLang="zh-CN" sz="2000" dirty="0" err="1"/>
              <a:t>oncoprotein</a:t>
            </a:r>
            <a:r>
              <a:rPr lang="en-US" altLang="zh-CN" sz="2000" dirty="0"/>
              <a:t> to be studied and therefore had </a:t>
            </a:r>
            <a:r>
              <a:rPr lang="en-US" altLang="zh-CN" sz="2000" dirty="0" smtClean="0"/>
              <a:t>the prospect </a:t>
            </a:r>
            <a:r>
              <a:rPr lang="en-US" altLang="zh-CN" sz="2000" dirty="0"/>
              <a:t>of giving cancer researchers their first view of the biochemical </a:t>
            </a:r>
            <a:r>
              <a:rPr lang="en-US" altLang="zh-CN" sz="2000" dirty="0" smtClean="0"/>
              <a:t>mechanisms of </a:t>
            </a:r>
            <a:r>
              <a:rPr lang="en-US" altLang="zh-CN" sz="2000" dirty="0"/>
              <a:t>cell transformation</a:t>
            </a:r>
            <a:r>
              <a:rPr lang="en-US" altLang="zh-CN" sz="2000" dirty="0" smtClean="0"/>
              <a:t>.</a:t>
            </a:r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SRC is a </a:t>
            </a:r>
            <a:r>
              <a:rPr lang="en-US" altLang="zh-CN" sz="2000" dirty="0"/>
              <a:t>polypeptide chain of 533 </a:t>
            </a:r>
            <a:r>
              <a:rPr lang="en-US" altLang="zh-CN" sz="2000" dirty="0" smtClean="0"/>
              <a:t>amino acid </a:t>
            </a:r>
            <a:r>
              <a:rPr lang="en-US" altLang="zh-CN" sz="2000" dirty="0"/>
              <a:t>residues and had a mass of almost precisely 60 </a:t>
            </a:r>
            <a:r>
              <a:rPr lang="en-US" altLang="zh-CN" sz="2000" dirty="0" err="1"/>
              <a:t>kilodaltons</a:t>
            </a:r>
            <a:r>
              <a:rPr lang="en-US" altLang="zh-CN" sz="2000" dirty="0"/>
              <a:t> (</a:t>
            </a:r>
            <a:r>
              <a:rPr lang="en-US" altLang="zh-CN" sz="2000" dirty="0" err="1"/>
              <a:t>kD</a:t>
            </a:r>
            <a:r>
              <a:rPr lang="en-US" altLang="zh-CN" sz="2000" dirty="0"/>
              <a:t>).</a:t>
            </a:r>
            <a:endParaRPr lang="zh-CN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11961" y="2762100"/>
            <a:ext cx="112472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</a:rPr>
              <a:t>Kinase</a:t>
            </a:r>
            <a:r>
              <a:rPr lang="en-US" altLang="zh-CN" sz="2000" dirty="0" smtClean="0"/>
              <a:t> is </a:t>
            </a:r>
            <a:r>
              <a:rPr lang="en-US" altLang="zh-CN" sz="2000" dirty="0"/>
              <a:t>an enzyme </a:t>
            </a:r>
            <a:r>
              <a:rPr lang="en-US" altLang="zh-CN" sz="2000" dirty="0" smtClean="0"/>
              <a:t>that removes </a:t>
            </a:r>
            <a:r>
              <a:rPr lang="en-US" altLang="zh-CN" sz="2000" dirty="0"/>
              <a:t>a high-energy phosphate group from ATP and transfers it to a suitable </a:t>
            </a:r>
            <a:r>
              <a:rPr lang="en-US" altLang="zh-CN" sz="2000" dirty="0" smtClean="0"/>
              <a:t>protein substrate.</a:t>
            </a:r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Kinase substrate amino acid: </a:t>
            </a:r>
            <a:r>
              <a:rPr lang="en-US" altLang="zh-CN" sz="2000" dirty="0" smtClean="0">
                <a:solidFill>
                  <a:srgbClr val="FF0000"/>
                </a:solidFill>
              </a:rPr>
              <a:t>Serine</a:t>
            </a:r>
            <a:r>
              <a:rPr lang="en-US" altLang="zh-CN" sz="2000" dirty="0" smtClean="0"/>
              <a:t>(</a:t>
            </a:r>
            <a:r>
              <a:rPr lang="zh-CN" altLang="en-US" sz="2000" dirty="0"/>
              <a:t>丝氨酸</a:t>
            </a:r>
            <a:r>
              <a:rPr lang="en-US" altLang="zh-CN" sz="2000" dirty="0" smtClean="0"/>
              <a:t>), </a:t>
            </a:r>
            <a:r>
              <a:rPr lang="en-US" altLang="zh-CN" sz="2000" dirty="0" smtClean="0">
                <a:solidFill>
                  <a:srgbClr val="FF0000"/>
                </a:solidFill>
              </a:rPr>
              <a:t>Threonine</a:t>
            </a:r>
            <a:r>
              <a:rPr lang="en-US" altLang="zh-CN" sz="2000" dirty="0" smtClean="0"/>
              <a:t>(</a:t>
            </a:r>
            <a:r>
              <a:rPr lang="zh-CN" altLang="en-US" sz="2000" dirty="0"/>
              <a:t>苏氨酸</a:t>
            </a:r>
            <a:r>
              <a:rPr lang="en-US" altLang="zh-CN" sz="2000" dirty="0" smtClean="0"/>
              <a:t>) and </a:t>
            </a:r>
            <a:r>
              <a:rPr lang="en-US" altLang="zh-CN" sz="2000" dirty="0" smtClean="0">
                <a:solidFill>
                  <a:srgbClr val="FF0000"/>
                </a:solidFill>
              </a:rPr>
              <a:t>Tyrosine</a:t>
            </a:r>
            <a:r>
              <a:rPr lang="en-US" altLang="zh-CN" sz="2000" dirty="0" smtClean="0"/>
              <a:t>(</a:t>
            </a:r>
            <a:r>
              <a:rPr lang="zh-CN" altLang="en-US" sz="2000" dirty="0"/>
              <a:t>酪氨酸</a:t>
            </a:r>
            <a:r>
              <a:rPr lang="en-US" altLang="zh-CN" sz="2000" dirty="0" smtClean="0"/>
              <a:t>) 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027" name="Picture 3" descr="Skeletal formula">
            <a:hlinkClick r:id="rId2" tooltip="Skeletal formula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26" y="4401180"/>
            <a:ext cx="2136597" cy="138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Skeletal formula">
            <a:hlinkClick r:id="rId4" tooltip="Skeletal formula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577" y="4401180"/>
            <a:ext cx="2514238" cy="155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62522" y="5951628"/>
            <a:ext cx="1145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Threonine</a:t>
            </a:r>
            <a:endParaRPr lang="en-US" altLang="zh-CN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07436" y="5951628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Serine</a:t>
            </a:r>
            <a:endParaRPr lang="zh-CN" altLang="en-US" dirty="0"/>
          </a:p>
        </p:txBody>
      </p:sp>
      <p:pic>
        <p:nvPicPr>
          <p:cNvPr id="1031" name="Picture 7" descr="Skeletal formula of the L-isomer">
            <a:hlinkClick r:id="rId6" tooltip="Skeletal formula of the L-isomer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172" y="4401180"/>
            <a:ext cx="2954868" cy="138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8747996" y="5951628"/>
            <a:ext cx="968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Tyrosine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67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figure_05_06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05" y="437080"/>
            <a:ext cx="2479675" cy="629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09290" y="2564618"/>
            <a:ext cx="73282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FrutigerLTStd-Light"/>
              </a:rPr>
              <a:t>This autoradiograph of </a:t>
            </a:r>
            <a:r>
              <a:rPr lang="en-US" altLang="zh-CN" sz="2000" dirty="0" smtClean="0">
                <a:latin typeface="FrutigerLTStd-Light"/>
              </a:rPr>
              <a:t>proteins resolved </a:t>
            </a:r>
            <a:r>
              <a:rPr lang="en-US" altLang="zh-CN" sz="2000" dirty="0">
                <a:latin typeface="FrutigerLTStd-Light"/>
              </a:rPr>
              <a:t>by gel electrophoresis </a:t>
            </a:r>
            <a:r>
              <a:rPr lang="en-US" altLang="zh-CN" sz="2000" dirty="0" smtClean="0">
                <a:latin typeface="FrutigerLTStd-Light"/>
              </a:rPr>
              <a:t>illustrates the </a:t>
            </a:r>
            <a:r>
              <a:rPr lang="en-US" altLang="zh-CN" sz="2000" dirty="0">
                <a:latin typeface="FrutigerLTStd-Light"/>
              </a:rPr>
              <a:t>fact that the phosphorylation </a:t>
            </a:r>
            <a:r>
              <a:rPr lang="en-US" altLang="zh-CN" sz="2000" dirty="0" smtClean="0">
                <a:latin typeface="FrutigerLTStd-Light"/>
              </a:rPr>
              <a:t>state of </a:t>
            </a:r>
            <a:r>
              <a:rPr lang="en-US" altLang="zh-CN" sz="2000" dirty="0">
                <a:latin typeface="FrutigerLTStd-Light"/>
              </a:rPr>
              <a:t>a number of distinct protein </a:t>
            </a:r>
            <a:r>
              <a:rPr lang="en-US" altLang="zh-CN" sz="2000" dirty="0" smtClean="0">
                <a:latin typeface="FrutigerLTStd-Light"/>
              </a:rPr>
              <a:t>species within </a:t>
            </a:r>
            <a:r>
              <a:rPr lang="en-US" altLang="zh-CN" sz="2000" dirty="0">
                <a:latin typeface="FrutigerLTStd-Light"/>
              </a:rPr>
              <a:t>a cell can be altered by the </a:t>
            </a:r>
            <a:r>
              <a:rPr lang="en-US" altLang="zh-CN" sz="2000" dirty="0" smtClean="0">
                <a:latin typeface="FrutigerLTStd-Light"/>
              </a:rPr>
              <a:t>actions of </a:t>
            </a:r>
            <a:r>
              <a:rPr lang="en-US" altLang="zh-CN" sz="2000" dirty="0">
                <a:latin typeface="FrutigerLTStd-Light"/>
              </a:rPr>
              <a:t>the </a:t>
            </a:r>
            <a:r>
              <a:rPr lang="en-US" altLang="zh-CN" sz="2000" dirty="0" err="1">
                <a:latin typeface="FrutigerLTStd-Light"/>
              </a:rPr>
              <a:t>Src</a:t>
            </a:r>
            <a:r>
              <a:rPr lang="en-US" altLang="zh-CN" sz="2000" dirty="0">
                <a:latin typeface="FrutigerLTStd-Light"/>
              </a:rPr>
              <a:t> kinase expressed in cells </a:t>
            </a:r>
            <a:r>
              <a:rPr lang="en-US" altLang="zh-CN" sz="2000" dirty="0" smtClean="0">
                <a:latin typeface="FrutigerLTStd-Light"/>
              </a:rPr>
              <a:t>by Rous </a:t>
            </a:r>
            <a:r>
              <a:rPr lang="en-US" altLang="zh-CN" sz="2000" dirty="0">
                <a:latin typeface="FrutigerLTStd-Light"/>
              </a:rPr>
              <a:t>sarcoma virus. This </a:t>
            </a:r>
            <a:r>
              <a:rPr lang="en-US" altLang="zh-CN" sz="2000" dirty="0" err="1" smtClean="0">
                <a:latin typeface="FrutigerLTStd-Light"/>
              </a:rPr>
              <a:t>immunoblot</a:t>
            </a:r>
            <a:r>
              <a:rPr lang="en-US" altLang="zh-CN" sz="2000" dirty="0" smtClean="0">
                <a:latin typeface="FrutigerLTStd-Light"/>
              </a:rPr>
              <a:t> analysis</a:t>
            </a:r>
            <a:r>
              <a:rPr lang="en-US" altLang="zh-CN" sz="2000" dirty="0">
                <a:latin typeface="FrutigerLTStd-Light"/>
              </a:rPr>
              <a:t>, using an </a:t>
            </a:r>
            <a:r>
              <a:rPr lang="en-US" altLang="zh-CN" sz="2000" dirty="0" smtClean="0">
                <a:latin typeface="FrutigerLTStd-Light"/>
              </a:rPr>
              <a:t>anti-</a:t>
            </a:r>
            <a:r>
              <a:rPr lang="en-US" altLang="zh-CN" sz="2000" dirty="0" err="1" smtClean="0">
                <a:latin typeface="FrutigerLTStd-Light"/>
              </a:rPr>
              <a:t>phosphotyrosine</a:t>
            </a:r>
            <a:r>
              <a:rPr lang="en-US" altLang="zh-CN" sz="2000" dirty="0" smtClean="0">
                <a:latin typeface="FrutigerLTStd-Light"/>
              </a:rPr>
              <a:t> antibody</a:t>
            </a:r>
            <a:r>
              <a:rPr lang="en-US" altLang="zh-CN" sz="2000" dirty="0">
                <a:latin typeface="FrutigerLTStd-Light"/>
              </a:rPr>
              <a:t>, specifically detects </a:t>
            </a:r>
            <a:r>
              <a:rPr lang="en-US" altLang="zh-CN" sz="2000" dirty="0" smtClean="0">
                <a:latin typeface="FrutigerLTStd-Light"/>
              </a:rPr>
              <a:t>proteins that </a:t>
            </a:r>
            <a:r>
              <a:rPr lang="en-US" altLang="zh-CN" sz="2000" dirty="0">
                <a:latin typeface="FrutigerLTStd-Light"/>
              </a:rPr>
              <a:t>carry </a:t>
            </a:r>
            <a:r>
              <a:rPr lang="en-US" altLang="zh-CN" sz="2000" dirty="0" err="1">
                <a:latin typeface="FrutigerLTStd-Light"/>
              </a:rPr>
              <a:t>phosphotyrosine</a:t>
            </a:r>
            <a:r>
              <a:rPr lang="en-US" altLang="zh-CN" sz="2000" dirty="0">
                <a:latin typeface="FrutigerLTStd-Light"/>
              </a:rPr>
              <a:t> residues, </a:t>
            </a:r>
            <a:r>
              <a:rPr lang="en-US" altLang="zh-CN" sz="2000" dirty="0" smtClean="0">
                <a:latin typeface="FrutigerLTStd-Light"/>
              </a:rPr>
              <a:t>the known </a:t>
            </a:r>
            <a:r>
              <a:rPr lang="en-US" altLang="zh-CN" sz="2000" dirty="0">
                <a:latin typeface="FrutigerLTStd-Light"/>
              </a:rPr>
              <a:t>products of </a:t>
            </a:r>
            <a:r>
              <a:rPr lang="en-US" altLang="zh-CN" sz="2000" dirty="0" err="1">
                <a:latin typeface="FrutigerLTStd-Light"/>
              </a:rPr>
              <a:t>Src</a:t>
            </a:r>
            <a:r>
              <a:rPr lang="en-US" altLang="zh-CN" sz="2000" dirty="0">
                <a:latin typeface="FrutigerLTStd-Light"/>
              </a:rPr>
              <a:t> kinase action (</a:t>
            </a:r>
            <a:r>
              <a:rPr lang="en-US" altLang="zh-CN" sz="2000" dirty="0" smtClean="0">
                <a:latin typeface="FrutigerLTStd-Light"/>
              </a:rPr>
              <a:t>see Figure </a:t>
            </a:r>
            <a:r>
              <a:rPr lang="en-US" altLang="zh-CN" sz="2000" dirty="0">
                <a:latin typeface="FrutigerLTStd-Light"/>
              </a:rPr>
              <a:t>5.7). </a:t>
            </a:r>
            <a:endParaRPr lang="zh-CN" alt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4030007" y="660766"/>
            <a:ext cx="68868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5.6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Actions of protein kinases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7082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figure_05_06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96" y="1325880"/>
            <a:ext cx="5248019" cy="4853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18048" y="2321499"/>
            <a:ext cx="63063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FrutigerLTStd-Light"/>
              </a:rPr>
              <a:t>The pleiotropic actions of a </a:t>
            </a:r>
            <a:r>
              <a:rPr lang="en-US" altLang="zh-CN" sz="2000" dirty="0" smtClean="0">
                <a:latin typeface="FrutigerLTStd-Light"/>
              </a:rPr>
              <a:t>protein kinase </a:t>
            </a:r>
            <a:r>
              <a:rPr lang="en-US" altLang="zh-CN" sz="2000" dirty="0">
                <a:latin typeface="FrutigerLTStd-Light"/>
              </a:rPr>
              <a:t>usually derive from its </a:t>
            </a:r>
            <a:r>
              <a:rPr lang="en-US" altLang="zh-CN" sz="2000" dirty="0" smtClean="0">
                <a:latin typeface="FrutigerLTStd-Light"/>
              </a:rPr>
              <a:t>ability to </a:t>
            </a:r>
            <a:r>
              <a:rPr lang="en-US" altLang="zh-CN" sz="2000" dirty="0">
                <a:latin typeface="FrutigerLTStd-Light"/>
              </a:rPr>
              <a:t>phosphorylate and thereby </a:t>
            </a:r>
            <a:r>
              <a:rPr lang="en-US" altLang="zh-CN" sz="2000" dirty="0" smtClean="0">
                <a:latin typeface="FrutigerLTStd-Light"/>
              </a:rPr>
              <a:t>modify the </a:t>
            </a:r>
            <a:r>
              <a:rPr lang="en-US" altLang="zh-CN" sz="2000" dirty="0">
                <a:latin typeface="FrutigerLTStd-Light"/>
              </a:rPr>
              <a:t>functional state of a number </a:t>
            </a:r>
            <a:r>
              <a:rPr lang="en-US" altLang="zh-CN" sz="2000" dirty="0" smtClean="0">
                <a:latin typeface="FrutigerLTStd-Light"/>
              </a:rPr>
              <a:t>of distinct </a:t>
            </a:r>
            <a:r>
              <a:rPr lang="en-US" altLang="zh-CN" sz="2000" dirty="0">
                <a:latin typeface="FrutigerLTStd-Light"/>
              </a:rPr>
              <a:t>substrate proteins. </a:t>
            </a:r>
            <a:r>
              <a:rPr lang="en-US" altLang="zh-CN" sz="2000" dirty="0" smtClean="0">
                <a:latin typeface="FrutigerLTStd-Light"/>
              </a:rPr>
              <a:t>Illustrated here </a:t>
            </a:r>
            <a:r>
              <a:rPr lang="en-US" altLang="zh-CN" sz="2000" dirty="0">
                <a:latin typeface="FrutigerLTStd-Light"/>
              </a:rPr>
              <a:t>are the actions of the </a:t>
            </a:r>
            <a:r>
              <a:rPr lang="en-US" altLang="zh-CN" sz="2000" dirty="0" err="1" smtClean="0">
                <a:latin typeface="FrutigerLTStd-Light"/>
              </a:rPr>
              <a:t>Akt</a:t>
            </a:r>
            <a:r>
              <a:rPr lang="en-US" altLang="zh-CN" sz="2000" dirty="0" smtClean="0">
                <a:latin typeface="FrutigerLTStd-Light"/>
              </a:rPr>
              <a:t>/PKB kinase</a:t>
            </a:r>
            <a:r>
              <a:rPr lang="en-US" altLang="zh-CN" sz="2000" dirty="0">
                <a:latin typeface="FrutigerLTStd-Light"/>
              </a:rPr>
              <a:t>, a serine/threonine kinase </a:t>
            </a:r>
            <a:r>
              <a:rPr lang="en-US" altLang="zh-CN" sz="2000" dirty="0" smtClean="0">
                <a:latin typeface="FrutigerLTStd-Light"/>
              </a:rPr>
              <a:t>that can </a:t>
            </a:r>
            <a:r>
              <a:rPr lang="en-US" altLang="zh-CN" sz="2000" dirty="0">
                <a:latin typeface="FrutigerLTStd-Light"/>
              </a:rPr>
              <a:t>influence a wide variety of </a:t>
            </a:r>
            <a:r>
              <a:rPr lang="en-US" altLang="zh-CN" sz="2000" dirty="0" smtClean="0">
                <a:latin typeface="FrutigerLTStd-Light"/>
              </a:rPr>
              <a:t>biological processes </a:t>
            </a:r>
            <a:r>
              <a:rPr lang="en-US" altLang="zh-CN" sz="2000" dirty="0">
                <a:latin typeface="FrutigerLTStd-Light"/>
              </a:rPr>
              <a:t>through phosphorylation </a:t>
            </a:r>
            <a:r>
              <a:rPr lang="en-US" altLang="zh-CN" sz="2000" dirty="0" smtClean="0">
                <a:latin typeface="FrutigerLTStd-Light"/>
              </a:rPr>
              <a:t>of the </a:t>
            </a:r>
            <a:r>
              <a:rPr lang="en-US" altLang="zh-CN" sz="2000" dirty="0">
                <a:latin typeface="FrutigerLTStd-Light"/>
              </a:rPr>
              <a:t>indicated major control proteins</a:t>
            </a:r>
            <a:r>
              <a:rPr lang="en-US" altLang="zh-CN" sz="2000" dirty="0" smtClean="0">
                <a:latin typeface="FrutigerLTStd-Light"/>
              </a:rPr>
              <a:t>. </a:t>
            </a:r>
            <a:endParaRPr lang="zh-CN" alt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2772526" y="304470"/>
            <a:ext cx="68868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5.6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Actions of protein kinases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8284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figure_05_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113" y="1007763"/>
            <a:ext cx="7882127" cy="3586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9185" y="4725769"/>
            <a:ext cx="116535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In </a:t>
            </a:r>
            <a:r>
              <a:rPr lang="en-US" altLang="zh-CN" dirty="0">
                <a:latin typeface="FrutigerLTStd-Light"/>
              </a:rPr>
              <a:t>the images </a:t>
            </a:r>
            <a:r>
              <a:rPr lang="en-US" altLang="zh-CN" dirty="0" smtClean="0">
                <a:latin typeface="FrutigerLTStd-Light"/>
              </a:rPr>
              <a:t>shown, electrophoresis </a:t>
            </a:r>
            <a:r>
              <a:rPr lang="en-US" altLang="zh-CN" dirty="0">
                <a:latin typeface="FrutigerLTStd-Light"/>
              </a:rPr>
              <a:t>was performed </a:t>
            </a:r>
            <a:r>
              <a:rPr lang="en-US" altLang="zh-CN" dirty="0" smtClean="0">
                <a:latin typeface="FrutigerLTStd-Light"/>
              </a:rPr>
              <a:t>toward the </a:t>
            </a:r>
            <a:r>
              <a:rPr lang="en-US" altLang="zh-CN" dirty="0">
                <a:latin typeface="FrutigerLTStd-Light"/>
              </a:rPr>
              <a:t>cathode at pH 1.9 (</a:t>
            </a:r>
            <a:r>
              <a:rPr lang="en-US" altLang="zh-CN" i="1" dirty="0">
                <a:latin typeface="FrutigerLTStd-LightItalic"/>
              </a:rPr>
              <a:t>right to left</a:t>
            </a:r>
            <a:r>
              <a:rPr lang="en-US" altLang="zh-CN" dirty="0">
                <a:latin typeface="FrutigerLTStd-Light"/>
              </a:rPr>
              <a:t>) </a:t>
            </a:r>
            <a:r>
              <a:rPr lang="en-US" altLang="zh-CN" dirty="0" smtClean="0">
                <a:latin typeface="FrutigerLTStd-Light"/>
              </a:rPr>
              <a:t>and pH </a:t>
            </a:r>
            <a:r>
              <a:rPr lang="en-US" altLang="zh-CN" dirty="0">
                <a:latin typeface="FrutigerLTStd-Light"/>
              </a:rPr>
              <a:t>3.5 (</a:t>
            </a:r>
            <a:r>
              <a:rPr lang="en-US" altLang="zh-CN" i="1" dirty="0">
                <a:latin typeface="FrutigerLTStd-LightItalic"/>
              </a:rPr>
              <a:t>bottom to top</a:t>
            </a:r>
            <a:r>
              <a:rPr lang="en-US" altLang="zh-CN" dirty="0">
                <a:latin typeface="FrutigerLTStd-Light"/>
              </a:rPr>
              <a:t>). The right </a:t>
            </a:r>
            <a:r>
              <a:rPr lang="en-US" altLang="zh-CN" dirty="0" smtClean="0">
                <a:latin typeface="FrutigerLTStd-Light"/>
              </a:rPr>
              <a:t>panel shows </a:t>
            </a:r>
            <a:r>
              <a:rPr lang="en-US" altLang="zh-CN" dirty="0">
                <a:latin typeface="FrutigerLTStd-Light"/>
              </a:rPr>
              <a:t>the expected locations of </a:t>
            </a:r>
            <a:r>
              <a:rPr lang="en-US" altLang="zh-CN" dirty="0" smtClean="0">
                <a:latin typeface="FrutigerLTStd-Light"/>
              </a:rPr>
              <a:t>these three </a:t>
            </a:r>
            <a:r>
              <a:rPr lang="en-US" altLang="zh-CN" dirty="0" err="1">
                <a:latin typeface="FrutigerLTStd-Light"/>
              </a:rPr>
              <a:t>phosphoamino</a:t>
            </a:r>
            <a:r>
              <a:rPr lang="en-US" altLang="zh-CN" dirty="0">
                <a:latin typeface="FrutigerLTStd-Light"/>
              </a:rPr>
              <a:t> acids </a:t>
            </a:r>
            <a:r>
              <a:rPr lang="en-US" altLang="zh-CN" dirty="0" smtClean="0">
                <a:latin typeface="FrutigerLTStd-Light"/>
              </a:rPr>
              <a:t>following electrophoresis</a:t>
            </a:r>
            <a:r>
              <a:rPr lang="en-US" altLang="zh-CN" dirty="0">
                <a:latin typeface="FrutigerLTStd-Light"/>
              </a:rPr>
              <a:t>. In normal </a:t>
            </a:r>
            <a:r>
              <a:rPr lang="en-US" altLang="zh-CN" dirty="0" smtClean="0">
                <a:latin typeface="FrutigerLTStd-Light"/>
              </a:rPr>
              <a:t>chicken embryo fibroblasts, </a:t>
            </a:r>
            <a:r>
              <a:rPr lang="en-US" altLang="zh-CN" dirty="0" err="1" smtClean="0">
                <a:latin typeface="FrutigerLTStd-Light"/>
              </a:rPr>
              <a:t>phosphoserine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and </a:t>
            </a:r>
            <a:r>
              <a:rPr lang="en-US" altLang="zh-CN" dirty="0" err="1" smtClean="0">
                <a:latin typeface="FrutigerLTStd-Light"/>
              </a:rPr>
              <a:t>phosphothreonine</a:t>
            </a:r>
            <a:r>
              <a:rPr lang="en-US" altLang="zh-CN" dirty="0" smtClean="0">
                <a:latin typeface="FrutigerLTStd-Light"/>
              </a:rPr>
              <a:t> are </a:t>
            </a:r>
            <a:r>
              <a:rPr lang="en-US" altLang="zh-CN" dirty="0">
                <a:latin typeface="FrutigerLTStd-Light"/>
              </a:rPr>
              <a:t>present in abundance, while </a:t>
            </a:r>
            <a:r>
              <a:rPr lang="en-US" altLang="zh-CN" dirty="0" smtClean="0">
                <a:latin typeface="FrutigerLTStd-Light"/>
              </a:rPr>
              <a:t>almost no </a:t>
            </a:r>
            <a:r>
              <a:rPr lang="en-US" altLang="zh-CN" dirty="0" err="1">
                <a:latin typeface="FrutigerLTStd-Light"/>
              </a:rPr>
              <a:t>phosphotyrosine</a:t>
            </a:r>
            <a:r>
              <a:rPr lang="en-US" altLang="zh-CN" dirty="0">
                <a:latin typeface="FrutigerLTStd-Light"/>
              </a:rPr>
              <a:t> is evident (</a:t>
            </a:r>
            <a:r>
              <a:rPr lang="en-US" altLang="zh-CN" i="1" dirty="0">
                <a:latin typeface="FrutigerLTStd-LightItalic"/>
              </a:rPr>
              <a:t>arrow</a:t>
            </a:r>
            <a:r>
              <a:rPr lang="en-US" altLang="zh-CN" dirty="0" smtClean="0">
                <a:latin typeface="FrutigerLTStd-Light"/>
              </a:rPr>
              <a:t>). However</a:t>
            </a:r>
            <a:r>
              <a:rPr lang="en-US" altLang="zh-CN" dirty="0">
                <a:latin typeface="FrutigerLTStd-Light"/>
              </a:rPr>
              <a:t>, in </a:t>
            </a:r>
            <a:r>
              <a:rPr lang="en-US" altLang="zh-CN" i="1" dirty="0" err="1">
                <a:latin typeface="FrutigerLTStd-LightItalic"/>
              </a:rPr>
              <a:t>src</a:t>
            </a:r>
            <a:r>
              <a:rPr lang="en-US" altLang="zh-CN" dirty="0">
                <a:latin typeface="FrutigerLTStd-Light"/>
              </a:rPr>
              <a:t>-transformed </a:t>
            </a:r>
            <a:r>
              <a:rPr lang="en-US" altLang="zh-CN" dirty="0" smtClean="0">
                <a:latin typeface="FrutigerLTStd-Light"/>
              </a:rPr>
              <a:t>CEFs, </a:t>
            </a:r>
            <a:r>
              <a:rPr lang="en-US" altLang="zh-CN" dirty="0">
                <a:latin typeface="FrutigerLTStd-Light"/>
              </a:rPr>
              <a:t>the level of </a:t>
            </a:r>
            <a:r>
              <a:rPr lang="en-US" altLang="zh-CN" dirty="0" err="1" smtClean="0">
                <a:latin typeface="FrutigerLTStd-Light"/>
              </a:rPr>
              <a:t>phosphotyrosine</a:t>
            </a:r>
            <a:r>
              <a:rPr lang="en-US" altLang="zh-CN" dirty="0" smtClean="0">
                <a:latin typeface="FrutigerLTStd-Light"/>
              </a:rPr>
              <a:t> (</a:t>
            </a:r>
            <a:r>
              <a:rPr lang="en-US" altLang="zh-CN" i="1" dirty="0" smtClean="0">
                <a:latin typeface="FrutigerLTStd-LightItalic"/>
              </a:rPr>
              <a:t>arrow</a:t>
            </a:r>
            <a:r>
              <a:rPr lang="en-US" altLang="zh-CN" dirty="0">
                <a:latin typeface="FrutigerLTStd-Light"/>
              </a:rPr>
              <a:t>) rises dramatically. </a:t>
            </a:r>
            <a:r>
              <a:rPr lang="en-US" altLang="zh-CN" dirty="0" smtClean="0">
                <a:latin typeface="FrutigerLTStd-Light"/>
              </a:rPr>
              <a:t>Unrelated phosphorylated </a:t>
            </a:r>
            <a:r>
              <a:rPr lang="en-US" altLang="zh-CN" dirty="0">
                <a:latin typeface="FrutigerLTStd-Light"/>
              </a:rPr>
              <a:t>compounds </a:t>
            </a:r>
            <a:r>
              <a:rPr lang="en-US" altLang="zh-CN" dirty="0" smtClean="0">
                <a:latin typeface="FrutigerLTStd-Light"/>
              </a:rPr>
              <a:t>and inorganic </a:t>
            </a:r>
            <a:r>
              <a:rPr lang="en-US" altLang="zh-CN" dirty="0">
                <a:latin typeface="FrutigerLTStd-Light"/>
              </a:rPr>
              <a:t>phosphate are seen at </a:t>
            </a:r>
            <a:r>
              <a:rPr lang="en-US" altLang="zh-CN" dirty="0" smtClean="0">
                <a:latin typeface="FrutigerLTStd-Light"/>
              </a:rPr>
              <a:t>the lower </a:t>
            </a:r>
            <a:r>
              <a:rPr lang="en-US" altLang="zh-CN" dirty="0">
                <a:latin typeface="FrutigerLTStd-Light"/>
              </a:rPr>
              <a:t>right of each electrophoresis.</a:t>
            </a:r>
            <a:endParaRPr lang="zh-CN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1938591" y="249322"/>
            <a:ext cx="84214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5.7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Substrate specificity of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the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FrutigerLTStd-Bold"/>
              </a:rPr>
              <a:t>Src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kinase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6753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1401" y="1570982"/>
            <a:ext cx="108413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1271FF"/>
                </a:solidFill>
                <a:latin typeface="ACaslonPro-Regular"/>
              </a:rPr>
              <a:t>5.3 The EGF receptor functions as a tyrosine kinase</a:t>
            </a:r>
            <a:endParaRPr lang="zh-CN" alt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852096" y="2899757"/>
            <a:ext cx="10539984" cy="1424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</a:t>
            </a:r>
            <a:r>
              <a:rPr lang="en-US" altLang="zh-CN" sz="2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ErbB</a:t>
            </a: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family of proteins contains four receptor tyrosine kinases, structurally related to the epidermal growth factor receptor (EGFR), its first discovered member. In humans, the family includes Her1 (EGFR, ErbB1), Her2 (</a:t>
            </a:r>
            <a:r>
              <a:rPr lang="en-US" altLang="zh-CN" sz="2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Neu</a:t>
            </a: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ErbB2), Her3 (ErbB3), and Her4 (ErbB4</a:t>
            </a:r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).</a:t>
            </a:r>
            <a:endParaRPr lang="zh-CN" altLang="en-US" sz="20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42622" y="5067929"/>
            <a:ext cx="3388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Her: </a:t>
            </a:r>
            <a:r>
              <a:rPr lang="en-US" altLang="zh-CN" sz="2400" u="sng" dirty="0" smtClean="0"/>
              <a:t>H</a:t>
            </a:r>
            <a:r>
              <a:rPr lang="en-US" altLang="zh-CN" sz="2400" dirty="0" smtClean="0"/>
              <a:t>uman </a:t>
            </a:r>
            <a:r>
              <a:rPr lang="en-US" altLang="zh-CN" sz="2400" u="sng" dirty="0"/>
              <a:t>E</a:t>
            </a:r>
            <a:r>
              <a:rPr lang="en-US" altLang="zh-CN" sz="2400" dirty="0"/>
              <a:t>GF </a:t>
            </a:r>
            <a:r>
              <a:rPr lang="en-US" altLang="zh-CN" sz="2400" u="sng" dirty="0" smtClean="0"/>
              <a:t>r</a:t>
            </a:r>
            <a:r>
              <a:rPr lang="en-US" altLang="zh-CN" sz="2400" dirty="0" smtClean="0"/>
              <a:t>eceptor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52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 descr="figure_05_0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49" y="1189186"/>
            <a:ext cx="8520113" cy="293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11149" y="4632883"/>
            <a:ext cx="9628632" cy="170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FrutigerLTStd-Light"/>
              </a:rPr>
              <a:t>The receptor for </a:t>
            </a:r>
            <a:r>
              <a:rPr lang="en-US" altLang="zh-CN" dirty="0" smtClean="0">
                <a:latin typeface="FrutigerLTStd-Light"/>
              </a:rPr>
              <a:t>epidermal growth </a:t>
            </a:r>
            <a:r>
              <a:rPr lang="en-US" altLang="zh-CN" dirty="0">
                <a:latin typeface="FrutigerLTStd-Light"/>
              </a:rPr>
              <a:t>factor (EGF-R) is a </a:t>
            </a:r>
            <a:r>
              <a:rPr lang="en-US" altLang="zh-CN" dirty="0" smtClean="0">
                <a:latin typeface="FrutigerLTStd-Light"/>
              </a:rPr>
              <a:t>complex protein </a:t>
            </a:r>
            <a:r>
              <a:rPr lang="en-US" altLang="zh-CN" dirty="0">
                <a:latin typeface="FrutigerLTStd-Light"/>
              </a:rPr>
              <a:t>with an extracellular </a:t>
            </a:r>
            <a:r>
              <a:rPr lang="en-US" altLang="zh-CN" dirty="0" smtClean="0">
                <a:latin typeface="FrutigerLTStd-Light"/>
              </a:rPr>
              <a:t>domain (</a:t>
            </a:r>
            <a:r>
              <a:rPr lang="en-US" altLang="zh-CN" dirty="0" err="1" smtClean="0">
                <a:latin typeface="FrutigerLTStd-Light"/>
              </a:rPr>
              <a:t>ectodomain</a:t>
            </a:r>
            <a:r>
              <a:rPr lang="en-US" altLang="zh-CN" dirty="0">
                <a:latin typeface="FrutigerLTStd-Light"/>
              </a:rPr>
              <a:t>, </a:t>
            </a:r>
            <a:r>
              <a:rPr lang="en-US" altLang="zh-CN" i="1" dirty="0">
                <a:latin typeface="FrutigerLTStd-LightItalic"/>
              </a:rPr>
              <a:t>green</a:t>
            </a:r>
            <a:r>
              <a:rPr lang="en-US" altLang="zh-CN" dirty="0">
                <a:latin typeface="FrutigerLTStd-Light"/>
              </a:rPr>
              <a:t>), a </a:t>
            </a:r>
            <a:r>
              <a:rPr lang="en-US" altLang="zh-CN" dirty="0" smtClean="0">
                <a:latin typeface="FrutigerLTStd-Light"/>
              </a:rPr>
              <a:t>transmembrane domain </a:t>
            </a:r>
            <a:r>
              <a:rPr lang="en-US" altLang="zh-CN" dirty="0">
                <a:latin typeface="FrutigerLTStd-Light"/>
              </a:rPr>
              <a:t>that threads its way </a:t>
            </a:r>
            <a:r>
              <a:rPr lang="en-US" altLang="zh-CN" dirty="0" smtClean="0">
                <a:latin typeface="FrutigerLTStd-Light"/>
              </a:rPr>
              <a:t>through the </a:t>
            </a:r>
            <a:r>
              <a:rPr lang="en-US" altLang="zh-CN" dirty="0">
                <a:latin typeface="FrutigerLTStd-Light"/>
              </a:rPr>
              <a:t>plasma membrane (</a:t>
            </a:r>
            <a:r>
              <a:rPr lang="en-US" altLang="zh-CN" i="1" dirty="0">
                <a:latin typeface="FrutigerLTStd-LightItalic"/>
              </a:rPr>
              <a:t>brown</a:t>
            </a:r>
            <a:r>
              <a:rPr lang="en-US" altLang="zh-CN" dirty="0">
                <a:latin typeface="FrutigerLTStd-Light"/>
              </a:rPr>
              <a:t>), </a:t>
            </a:r>
            <a:r>
              <a:rPr lang="en-US" altLang="zh-CN" dirty="0" smtClean="0">
                <a:latin typeface="FrutigerLTStd-Light"/>
              </a:rPr>
              <a:t>and a </a:t>
            </a:r>
            <a:r>
              <a:rPr lang="en-US" altLang="zh-CN" dirty="0">
                <a:latin typeface="FrutigerLTStd-Light"/>
              </a:rPr>
              <a:t>cytoplasmic domain (</a:t>
            </a:r>
            <a:r>
              <a:rPr lang="en-US" altLang="zh-CN" i="1" dirty="0">
                <a:latin typeface="FrutigerLTStd-LightItalic"/>
              </a:rPr>
              <a:t>red, blue</a:t>
            </a:r>
            <a:r>
              <a:rPr lang="en-US" altLang="zh-CN" dirty="0">
                <a:latin typeface="FrutigerLTStd-Light"/>
              </a:rPr>
              <a:t>). </a:t>
            </a:r>
            <a:r>
              <a:rPr lang="en-US" altLang="zh-CN" dirty="0" smtClean="0">
                <a:latin typeface="FrutigerLTStd-Light"/>
              </a:rPr>
              <a:t>The ligand-binding </a:t>
            </a:r>
            <a:r>
              <a:rPr lang="en-US" altLang="zh-CN" dirty="0">
                <a:latin typeface="FrutigerLTStd-Light"/>
              </a:rPr>
              <a:t>domain is </a:t>
            </a:r>
            <a:r>
              <a:rPr lang="en-US" altLang="zh-CN" dirty="0" smtClean="0">
                <a:latin typeface="FrutigerLTStd-Light"/>
              </a:rPr>
              <a:t>responsible for </a:t>
            </a:r>
            <a:r>
              <a:rPr lang="en-US" altLang="zh-CN" dirty="0">
                <a:latin typeface="FrutigerLTStd-Light"/>
              </a:rPr>
              <a:t>binding EGF. 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728863" y="432962"/>
            <a:ext cx="7102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5.8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Structure of the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EGF receptor</a:t>
            </a:r>
            <a:endParaRPr lang="zh-CN" altLang="en-US" sz="2400" dirty="0"/>
          </a:p>
        </p:txBody>
      </p:sp>
      <p:sp>
        <p:nvSpPr>
          <p:cNvPr id="2" name="Right Arrow 1"/>
          <p:cNvSpPr/>
          <p:nvPr/>
        </p:nvSpPr>
        <p:spPr>
          <a:xfrm rot="10800000">
            <a:off x="9244584" y="3575304"/>
            <a:ext cx="923544" cy="192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69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9620" y="367261"/>
            <a:ext cx="5073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Outline of today`s lecture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4675" y="2142972"/>
            <a:ext cx="970298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 Growth factor and receptor tyrosine kinase signaling;</a:t>
            </a:r>
          </a:p>
          <a:p>
            <a:endParaRPr lang="en-US" altLang="zh-CN" sz="2400" b="1" dirty="0" smtClean="0"/>
          </a:p>
          <a:p>
            <a:endParaRPr lang="en-US" altLang="zh-CN" sz="2400" b="1" dirty="0"/>
          </a:p>
          <a:p>
            <a:r>
              <a:rPr lang="en-US" altLang="zh-CN" sz="2400" b="1" dirty="0" smtClean="0"/>
              <a:t>2. Other types of receptor signaling;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 smtClean="0"/>
              <a:t>(</a:t>
            </a:r>
            <a:r>
              <a:rPr lang="en-US" altLang="zh-CN" sz="1400" dirty="0"/>
              <a:t>Cytokine </a:t>
            </a:r>
            <a:r>
              <a:rPr lang="en-US" altLang="zh-CN" sz="1400" dirty="0" smtClean="0"/>
              <a:t>receptor; </a:t>
            </a:r>
            <a:r>
              <a:rPr lang="en-US" altLang="zh-CN" sz="1400" dirty="0"/>
              <a:t>TGF-</a:t>
            </a:r>
            <a:r>
              <a:rPr lang="en-US" altLang="zh-CN" sz="1400" dirty="0">
                <a:latin typeface="Symbol" panose="05050102010706020507" pitchFamily="18" charset="2"/>
              </a:rPr>
              <a:t>b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receptor; </a:t>
            </a:r>
            <a:r>
              <a:rPr lang="en-US" altLang="zh-CN" sz="1400" dirty="0"/>
              <a:t>Notch </a:t>
            </a:r>
            <a:r>
              <a:rPr lang="en-US" altLang="zh-CN" sz="1400" dirty="0" smtClean="0"/>
              <a:t>receptor; Patched-Smoothened; Frizzled receptor; GPCR; Integrin; </a:t>
            </a:r>
            <a:r>
              <a:rPr lang="en-US" altLang="zh-CN" sz="1400" dirty="0"/>
              <a:t>Nuclear </a:t>
            </a:r>
            <a:r>
              <a:rPr lang="en-US" altLang="zh-CN" sz="1400" dirty="0" smtClean="0"/>
              <a:t>receptor </a:t>
            </a:r>
            <a:r>
              <a:rPr lang="en-US" altLang="zh-CN" sz="1400" b="1" dirty="0" smtClean="0"/>
              <a:t>)</a:t>
            </a:r>
          </a:p>
          <a:p>
            <a:endParaRPr lang="en-US" altLang="zh-CN" sz="2400" b="1" dirty="0"/>
          </a:p>
          <a:p>
            <a:r>
              <a:rPr lang="en-US" altLang="zh-CN" sz="2400" b="1" dirty="0" smtClean="0"/>
              <a:t>3. How </a:t>
            </a:r>
            <a:r>
              <a:rPr lang="en-US" altLang="zh-CN" sz="2400" b="1" dirty="0" err="1" smtClean="0"/>
              <a:t>Ras</a:t>
            </a:r>
            <a:r>
              <a:rPr lang="en-US" altLang="zh-CN" sz="2400" b="1" dirty="0" smtClean="0"/>
              <a:t> function?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7089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figure_05_08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12" y="277369"/>
            <a:ext cx="6916738" cy="626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65720" y="1270459"/>
            <a:ext cx="418490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FrutigerLTStd-Light"/>
              </a:rPr>
              <a:t>Comparison of the </a:t>
            </a:r>
            <a:r>
              <a:rPr lang="en-US" altLang="zh-CN" sz="1600" dirty="0" smtClean="0">
                <a:latin typeface="FrutigerLTStd-Light"/>
              </a:rPr>
              <a:t>amino acid </a:t>
            </a:r>
            <a:r>
              <a:rPr lang="en-US" altLang="zh-CN" sz="1600" dirty="0">
                <a:latin typeface="FrutigerLTStd-Light"/>
              </a:rPr>
              <a:t>sequences </a:t>
            </a:r>
            <a:r>
              <a:rPr lang="en-US" altLang="zh-CN" sz="1600" dirty="0" smtClean="0">
                <a:latin typeface="FrutigerLTStd-Light"/>
              </a:rPr>
              <a:t>of </a:t>
            </a:r>
            <a:r>
              <a:rPr lang="en-US" altLang="zh-CN" sz="1600" dirty="0">
                <a:latin typeface="FrutigerLTStd-Light"/>
              </a:rPr>
              <a:t>the cytoplasmic domains </a:t>
            </a:r>
            <a:r>
              <a:rPr lang="en-US" altLang="zh-CN" sz="1600" dirty="0" smtClean="0">
                <a:latin typeface="FrutigerLTStd-Light"/>
              </a:rPr>
              <a:t>of the </a:t>
            </a:r>
            <a:r>
              <a:rPr lang="en-US" altLang="zh-CN" sz="1600" dirty="0">
                <a:latin typeface="FrutigerLTStd-Light"/>
              </a:rPr>
              <a:t>EGF-R (labeled “</a:t>
            </a:r>
            <a:r>
              <a:rPr lang="en-US" altLang="zh-CN" sz="1600" dirty="0" err="1">
                <a:latin typeface="FrutigerLTStd-Light"/>
              </a:rPr>
              <a:t>ErbB</a:t>
            </a:r>
            <a:r>
              <a:rPr lang="en-US" altLang="zh-CN" sz="1600" dirty="0">
                <a:latin typeface="FrutigerLTStd-Light"/>
              </a:rPr>
              <a:t>” here) </a:t>
            </a:r>
            <a:r>
              <a:rPr lang="en-US" altLang="zh-CN" sz="1600" dirty="0" smtClean="0">
                <a:latin typeface="FrutigerLTStd-Light"/>
              </a:rPr>
              <a:t>and </a:t>
            </a:r>
            <a:r>
              <a:rPr lang="en-US" altLang="zh-CN" sz="1600" dirty="0" err="1" smtClean="0">
                <a:latin typeface="FrutigerLTStd-Light"/>
              </a:rPr>
              <a:t>Src</a:t>
            </a:r>
            <a:r>
              <a:rPr lang="en-US" altLang="zh-CN" sz="1600" dirty="0" smtClean="0">
                <a:latin typeface="FrutigerLTStd-Light"/>
              </a:rPr>
              <a:t> </a:t>
            </a:r>
            <a:r>
              <a:rPr lang="en-US" altLang="zh-CN" sz="1600" dirty="0">
                <a:latin typeface="FrutigerLTStd-Light"/>
              </a:rPr>
              <a:t>revealed areas of sequence </a:t>
            </a:r>
            <a:r>
              <a:rPr lang="en-US" altLang="zh-CN" sz="1600" dirty="0" smtClean="0">
                <a:latin typeface="FrutigerLTStd-Light"/>
              </a:rPr>
              <a:t>identity (</a:t>
            </a:r>
            <a:r>
              <a:rPr lang="en-US" altLang="zh-CN" sz="1600" i="1" dirty="0" smtClean="0">
                <a:latin typeface="FrutigerLTStd-LightItalic"/>
              </a:rPr>
              <a:t>green</a:t>
            </a:r>
            <a:r>
              <a:rPr lang="en-US" altLang="zh-CN" sz="1600" dirty="0" smtClean="0">
                <a:latin typeface="FrutigerLTStd-Light"/>
              </a:rPr>
              <a:t>). Yet </a:t>
            </a:r>
            <a:r>
              <a:rPr lang="en-US" altLang="zh-CN" sz="1600" dirty="0">
                <a:latin typeface="FrutigerLTStd-Light"/>
              </a:rPr>
              <a:t>other </a:t>
            </a:r>
            <a:r>
              <a:rPr lang="en-US" altLang="zh-CN" sz="1600" dirty="0" smtClean="0">
                <a:latin typeface="FrutigerLTStd-Light"/>
              </a:rPr>
              <a:t>viral </a:t>
            </a:r>
            <a:r>
              <a:rPr lang="en-US" altLang="zh-CN" sz="1600" dirty="0" err="1" smtClean="0">
                <a:latin typeface="FrutigerLTStd-Light"/>
              </a:rPr>
              <a:t>oncoproteins</a:t>
            </a:r>
            <a:r>
              <a:rPr lang="en-US" altLang="zh-CN" sz="1600" dirty="0">
                <a:latin typeface="FrutigerLTStd-Light"/>
              </a:rPr>
              <a:t>, such as </a:t>
            </a:r>
            <a:r>
              <a:rPr lang="en-US" altLang="zh-CN" sz="1600" dirty="0" err="1">
                <a:latin typeface="FrutigerLTStd-Light"/>
              </a:rPr>
              <a:t>Abl</a:t>
            </a:r>
            <a:r>
              <a:rPr lang="en-US" altLang="zh-CN" sz="1600" dirty="0">
                <a:latin typeface="FrutigerLTStd-Light"/>
              </a:rPr>
              <a:t> and </a:t>
            </a:r>
            <a:r>
              <a:rPr lang="en-US" altLang="zh-CN" sz="1600" dirty="0" smtClean="0">
                <a:latin typeface="FrutigerLTStd-Light"/>
              </a:rPr>
              <a:t>Fes, some </a:t>
            </a:r>
            <a:r>
              <a:rPr lang="en-US" altLang="zh-CN" sz="1600" dirty="0">
                <a:latin typeface="FrutigerLTStd-Light"/>
              </a:rPr>
              <a:t>of whose sequences are </a:t>
            </a:r>
            <a:r>
              <a:rPr lang="en-US" altLang="zh-CN" sz="1600" dirty="0" smtClean="0">
                <a:latin typeface="FrutigerLTStd-Light"/>
              </a:rPr>
              <a:t>also shown </a:t>
            </a:r>
            <a:r>
              <a:rPr lang="en-US" altLang="zh-CN" sz="1600" dirty="0">
                <a:latin typeface="FrutigerLTStd-Light"/>
              </a:rPr>
              <a:t>here, were found to share </a:t>
            </a:r>
            <a:r>
              <a:rPr lang="en-US" altLang="zh-CN" sz="1600" dirty="0" smtClean="0">
                <a:latin typeface="FrutigerLTStd-Light"/>
              </a:rPr>
              <a:t>some sequence </a:t>
            </a:r>
            <a:r>
              <a:rPr lang="en-US" altLang="zh-CN" sz="1600" dirty="0">
                <a:latin typeface="FrutigerLTStd-Light"/>
              </a:rPr>
              <a:t>similarity with these two. </a:t>
            </a:r>
            <a:r>
              <a:rPr lang="en-US" altLang="zh-CN" sz="1600" u="sng" dirty="0" smtClean="0">
                <a:latin typeface="FrutigerLTStd-Light"/>
              </a:rPr>
              <a:t>The viral </a:t>
            </a:r>
            <a:r>
              <a:rPr lang="en-US" altLang="zh-CN" sz="1600" u="sng" dirty="0" err="1">
                <a:latin typeface="FrutigerLTStd-Light"/>
              </a:rPr>
              <a:t>oncoproteins</a:t>
            </a:r>
            <a:r>
              <a:rPr lang="en-US" altLang="zh-CN" sz="1600" u="sng" dirty="0">
                <a:latin typeface="FrutigerLTStd-Light"/>
              </a:rPr>
              <a:t> specified by the </a:t>
            </a:r>
            <a:r>
              <a:rPr lang="en-US" altLang="zh-CN" sz="1600" i="1" u="sng" dirty="0" err="1" smtClean="0">
                <a:latin typeface="FrutigerLTStd-LightItalic"/>
              </a:rPr>
              <a:t>raf</a:t>
            </a:r>
            <a:r>
              <a:rPr lang="en-US" altLang="zh-CN" sz="1600" i="1" u="sng" dirty="0" smtClean="0">
                <a:latin typeface="FrutigerLTStd-LightItalic"/>
              </a:rPr>
              <a:t> </a:t>
            </a:r>
            <a:r>
              <a:rPr lang="en-US" altLang="zh-CN" sz="1600" u="sng" dirty="0" smtClean="0">
                <a:latin typeface="FrutigerLTStd-Light"/>
              </a:rPr>
              <a:t>and </a:t>
            </a:r>
            <a:r>
              <a:rPr lang="en-US" altLang="zh-CN" sz="1600" i="1" u="sng" dirty="0" err="1">
                <a:latin typeface="FrutigerLTStd-LightItalic"/>
              </a:rPr>
              <a:t>mos</a:t>
            </a:r>
            <a:r>
              <a:rPr lang="en-US" altLang="zh-CN" sz="1600" i="1" u="sng" dirty="0">
                <a:latin typeface="FrutigerLTStd-LightItalic"/>
              </a:rPr>
              <a:t> </a:t>
            </a:r>
            <a:r>
              <a:rPr lang="en-US" altLang="zh-CN" sz="1600" u="sng" dirty="0">
                <a:latin typeface="FrutigerLTStd-Light"/>
              </a:rPr>
              <a:t>oncogenes, which </a:t>
            </a:r>
            <a:r>
              <a:rPr lang="en-US" altLang="zh-CN" sz="1600" u="sng" dirty="0" smtClean="0">
                <a:latin typeface="FrutigerLTStd-Light"/>
              </a:rPr>
              <a:t>function as </a:t>
            </a:r>
            <a:r>
              <a:rPr lang="en-US" altLang="zh-CN" sz="1600" u="sng" dirty="0">
                <a:latin typeface="FrutigerLTStd-Light"/>
              </a:rPr>
              <a:t>serine/threonine kinases, are seen </a:t>
            </a:r>
            <a:r>
              <a:rPr lang="en-US" altLang="zh-CN" sz="1600" u="sng" dirty="0" smtClean="0">
                <a:latin typeface="FrutigerLTStd-Light"/>
              </a:rPr>
              <a:t>to be </a:t>
            </a:r>
            <a:r>
              <a:rPr lang="en-US" altLang="zh-CN" sz="1600" u="sng" dirty="0">
                <a:latin typeface="FrutigerLTStd-Light"/>
              </a:rPr>
              <a:t>more distantly related</a:t>
            </a:r>
            <a:r>
              <a:rPr lang="en-US" altLang="zh-CN" sz="1600" dirty="0">
                <a:latin typeface="FrutigerLTStd-Light"/>
              </a:rPr>
              <a:t>, sharing </a:t>
            </a:r>
            <a:r>
              <a:rPr lang="en-US" altLang="zh-CN" sz="1600" dirty="0" smtClean="0">
                <a:latin typeface="FrutigerLTStd-Light"/>
              </a:rPr>
              <a:t>even fewer </a:t>
            </a:r>
            <a:r>
              <a:rPr lang="en-US" altLang="zh-CN" sz="1600" dirty="0">
                <a:latin typeface="FrutigerLTStd-Light"/>
              </a:rPr>
              <a:t>sequences with </a:t>
            </a:r>
            <a:r>
              <a:rPr lang="en-US" altLang="zh-CN" sz="1600" dirty="0" err="1">
                <a:latin typeface="FrutigerLTStd-Light"/>
              </a:rPr>
              <a:t>Src</a:t>
            </a:r>
            <a:r>
              <a:rPr lang="en-US" altLang="zh-CN" sz="1600" dirty="0">
                <a:latin typeface="FrutigerLTStd-Light"/>
              </a:rPr>
              <a:t> and the </a:t>
            </a:r>
            <a:r>
              <a:rPr lang="en-US" altLang="zh-CN" sz="1600" dirty="0" smtClean="0">
                <a:latin typeface="FrutigerLTStd-Light"/>
              </a:rPr>
              <a:t>EGF-R. The </a:t>
            </a:r>
            <a:r>
              <a:rPr lang="en-US" altLang="zh-CN" sz="1600" dirty="0">
                <a:latin typeface="FrutigerLTStd-Light"/>
              </a:rPr>
              <a:t>dashes indicate amino acid </a:t>
            </a:r>
            <a:r>
              <a:rPr lang="en-US" altLang="zh-CN" sz="1600" dirty="0" smtClean="0">
                <a:latin typeface="FrutigerLTStd-Light"/>
              </a:rPr>
              <a:t>residues that </a:t>
            </a:r>
            <a:r>
              <a:rPr lang="en-US" altLang="zh-CN" sz="1600" dirty="0">
                <a:latin typeface="FrutigerLTStd-Light"/>
              </a:rPr>
              <a:t>are missing in one protein but </a:t>
            </a:r>
            <a:r>
              <a:rPr lang="en-US" altLang="zh-CN" sz="1600" dirty="0" smtClean="0">
                <a:latin typeface="FrutigerLTStd-Light"/>
              </a:rPr>
              <a:t>are present </a:t>
            </a:r>
            <a:r>
              <a:rPr lang="en-US" altLang="zh-CN" sz="1600" dirty="0">
                <a:latin typeface="FrutigerLTStd-Light"/>
              </a:rPr>
              <a:t>in one or more of its </a:t>
            </a:r>
            <a:r>
              <a:rPr lang="en-US" altLang="zh-CN" sz="1600" dirty="0" smtClean="0">
                <a:latin typeface="FrutigerLTStd-Light"/>
              </a:rPr>
              <a:t>homologs.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279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14985" y="2583176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Since these initial analyses of the EGF receptor structure, a large number of other,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similarly structured 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receptors have been characterized (</a:t>
            </a:r>
            <a:r>
              <a:rPr lang="en-US" altLang="zh-CN" sz="2400" dirty="0">
                <a:solidFill>
                  <a:srgbClr val="1271FF"/>
                </a:solidFill>
                <a:latin typeface="UtopiaStd-Semibold"/>
              </a:rPr>
              <a:t>Figure 5.9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).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48719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 descr="figure_05_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" y="1691640"/>
            <a:ext cx="6886553" cy="4561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087721" y="1501825"/>
            <a:ext cx="467633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These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tyrosine kinase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receptors (RTKs) </a:t>
            </a:r>
            <a:r>
              <a:rPr lang="en-US" altLang="zh-CN" dirty="0">
                <a:latin typeface="FrutigerLTStd-Light"/>
              </a:rPr>
              <a:t>can be </a:t>
            </a:r>
            <a:r>
              <a:rPr lang="en-US" altLang="zh-CN" dirty="0" smtClean="0">
                <a:latin typeface="FrutigerLTStd-Light"/>
              </a:rPr>
              <a:t>placed into </a:t>
            </a:r>
            <a:r>
              <a:rPr lang="en-US" altLang="zh-CN" dirty="0">
                <a:latin typeface="FrutigerLTStd-Light"/>
              </a:rPr>
              <a:t>distinct families, depending on </a:t>
            </a:r>
            <a:r>
              <a:rPr lang="en-US" altLang="zh-CN" dirty="0" smtClean="0">
                <a:latin typeface="FrutigerLTStd-Light"/>
              </a:rPr>
              <a:t>the details </a:t>
            </a:r>
            <a:r>
              <a:rPr lang="en-US" altLang="zh-CN" dirty="0">
                <a:latin typeface="FrutigerLTStd-Light"/>
              </a:rPr>
              <a:t>of their structure. </a:t>
            </a:r>
            <a:r>
              <a:rPr lang="en-US" altLang="zh-CN" dirty="0" smtClean="0">
                <a:latin typeface="FrutigerLTStd-Light"/>
              </a:rPr>
              <a:t>Representatives of </a:t>
            </a:r>
            <a:r>
              <a:rPr lang="en-US" altLang="zh-CN" dirty="0">
                <a:latin typeface="FrutigerLTStd-Light"/>
              </a:rPr>
              <a:t>most of these families are </a:t>
            </a:r>
            <a:r>
              <a:rPr lang="en-US" altLang="zh-CN" dirty="0" smtClean="0">
                <a:latin typeface="FrutigerLTStd-Light"/>
              </a:rPr>
              <a:t>shown here</a:t>
            </a:r>
            <a:r>
              <a:rPr lang="en-US" altLang="zh-CN" dirty="0">
                <a:latin typeface="FrutigerLTStd-Light"/>
              </a:rPr>
              <a:t>.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All have in common quite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similar cytoplasmic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tyrosine kinase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domains (</a:t>
            </a:r>
            <a:r>
              <a:rPr lang="en-US" altLang="zh-CN" i="1" u="sng" dirty="0" smtClean="0">
                <a:solidFill>
                  <a:srgbClr val="FF0000"/>
                </a:solidFill>
                <a:latin typeface="FrutigerLTStd-LightItalic"/>
              </a:rPr>
              <a:t>red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)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, </a:t>
            </a:r>
            <a:r>
              <a:rPr lang="en-US" altLang="zh-CN" dirty="0">
                <a:latin typeface="FrutigerLTStd-Light"/>
              </a:rPr>
              <a:t>although in some cases (e.g</a:t>
            </a:r>
            <a:r>
              <a:rPr lang="en-US" altLang="zh-CN" dirty="0" smtClean="0">
                <a:latin typeface="FrutigerLTStd-Light"/>
              </a:rPr>
              <a:t>., the </a:t>
            </a:r>
            <a:r>
              <a:rPr lang="en-US" altLang="zh-CN" dirty="0">
                <a:latin typeface="FrutigerLTStd-Light"/>
              </a:rPr>
              <a:t>PDGF receptor) these domains </a:t>
            </a:r>
            <a:r>
              <a:rPr lang="en-US" altLang="zh-CN" dirty="0" smtClean="0">
                <a:latin typeface="FrutigerLTStd-Light"/>
              </a:rPr>
              <a:t>are interrupted </a:t>
            </a:r>
            <a:r>
              <a:rPr lang="en-US" altLang="zh-CN" dirty="0">
                <a:latin typeface="FrutigerLTStd-Light"/>
              </a:rPr>
              <a:t>by small “insert” regions.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The RTK </a:t>
            </a:r>
            <a:r>
              <a:rPr lang="en-US" altLang="zh-CN" u="sng" dirty="0" err="1">
                <a:solidFill>
                  <a:srgbClr val="FF0000"/>
                </a:solidFill>
                <a:latin typeface="FrutigerLTStd-Light"/>
              </a:rPr>
              <a:t>ectodomains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 (which protrude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into the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extracellular space, </a:t>
            </a:r>
            <a:r>
              <a:rPr lang="en-US" altLang="zh-CN" i="1" u="sng" dirty="0">
                <a:solidFill>
                  <a:srgbClr val="FF0000"/>
                </a:solidFill>
                <a:latin typeface="FrutigerLTStd-LightItalic"/>
              </a:rPr>
              <a:t>green, gray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)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have highly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variable structures, </a:t>
            </a:r>
            <a:r>
              <a:rPr lang="en-US" altLang="zh-CN" dirty="0">
                <a:latin typeface="FrutigerLTStd-Light"/>
              </a:rPr>
              <a:t>reflecting </a:t>
            </a:r>
            <a:r>
              <a:rPr lang="en-US" altLang="zh-CN" dirty="0" smtClean="0">
                <a:latin typeface="FrutigerLTStd-Light"/>
              </a:rPr>
              <a:t>the fact </a:t>
            </a:r>
            <a:r>
              <a:rPr lang="en-US" altLang="zh-CN" dirty="0">
                <a:latin typeface="FrutigerLTStd-Light"/>
              </a:rPr>
              <a:t>that they recognize and bind a </a:t>
            </a:r>
            <a:r>
              <a:rPr lang="en-US" altLang="zh-CN" dirty="0" smtClean="0">
                <a:latin typeface="FrutigerLTStd-Light"/>
              </a:rPr>
              <a:t>wide variety </a:t>
            </a:r>
            <a:r>
              <a:rPr lang="en-US" altLang="zh-CN" dirty="0">
                <a:latin typeface="FrutigerLTStd-Light"/>
              </a:rPr>
              <a:t>of extracellular ligands.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2267712" y="299306"/>
            <a:ext cx="7887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5.9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Structure of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tyrosine kinase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receptors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131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Picture 2" descr="table_05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355600"/>
            <a:ext cx="7812088" cy="615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93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0888" y="1634526"/>
            <a:ext cx="109780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UtopiaStd-Regular"/>
              </a:rPr>
              <a:t>A real </a:t>
            </a:r>
            <a:r>
              <a:rPr lang="en-US" altLang="zh-CN" sz="2000" dirty="0" smtClean="0">
                <a:latin typeface="UtopiaStd-Regular"/>
              </a:rPr>
              <a:t>bombshell(</a:t>
            </a:r>
            <a:r>
              <a:rPr lang="zh-CN" altLang="en-US" sz="2000" dirty="0"/>
              <a:t>爆炸性事件</a:t>
            </a:r>
            <a:r>
              <a:rPr lang="en-US" altLang="zh-CN" sz="2000" dirty="0" smtClean="0">
                <a:latin typeface="UtopiaStd-Regular"/>
              </a:rPr>
              <a:t>) </a:t>
            </a:r>
            <a:r>
              <a:rPr lang="en-US" altLang="zh-CN" sz="2000" dirty="0">
                <a:latin typeface="UtopiaStd-Regular"/>
              </a:rPr>
              <a:t>fell in </a:t>
            </a:r>
            <a:r>
              <a:rPr lang="en-US" altLang="zh-CN" sz="2000" u="sng" dirty="0">
                <a:solidFill>
                  <a:srgbClr val="FF0000"/>
                </a:solidFill>
                <a:latin typeface="UtopiaStd-Regular"/>
              </a:rPr>
              <a:t>1984</a:t>
            </a:r>
            <a:r>
              <a:rPr lang="en-US" altLang="zh-CN" sz="2000" dirty="0">
                <a:latin typeface="UtopiaStd-Regular"/>
              </a:rPr>
              <a:t> when the sequence of the </a:t>
            </a:r>
            <a:r>
              <a:rPr lang="en-US" altLang="zh-CN" sz="2000" u="sng" dirty="0">
                <a:solidFill>
                  <a:srgbClr val="FF0000"/>
                </a:solidFill>
                <a:latin typeface="UtopiaStd-Regular"/>
              </a:rPr>
              <a:t>EGF receptor </a:t>
            </a:r>
            <a:r>
              <a:rPr lang="en-US" altLang="zh-CN" sz="2000" dirty="0">
                <a:latin typeface="UtopiaStd-Regular"/>
              </a:rPr>
              <a:t>was recognized </a:t>
            </a:r>
            <a:r>
              <a:rPr lang="en-US" altLang="zh-CN" sz="2000" dirty="0" smtClean="0">
                <a:latin typeface="UtopiaStd-Regular"/>
              </a:rPr>
              <a:t>to be </a:t>
            </a:r>
            <a:r>
              <a:rPr lang="en-US" altLang="zh-CN" sz="2000" dirty="0">
                <a:latin typeface="UtopiaStd-Regular"/>
              </a:rPr>
              <a:t>closely related to the sequence of a known </a:t>
            </a:r>
            <a:r>
              <a:rPr lang="en-US" altLang="zh-CN" sz="2000" dirty="0" err="1">
                <a:latin typeface="UtopiaStd-Regular"/>
              </a:rPr>
              <a:t>oncoprotein</a:t>
            </a:r>
            <a:r>
              <a:rPr lang="en-US" altLang="zh-CN" sz="2000" dirty="0">
                <a:latin typeface="UtopiaStd-Regular"/>
              </a:rPr>
              <a:t> specified by the </a:t>
            </a:r>
            <a:r>
              <a:rPr lang="en-US" altLang="zh-CN" sz="2000" i="1" u="sng" dirty="0" err="1">
                <a:solidFill>
                  <a:srgbClr val="FF0000"/>
                </a:solidFill>
                <a:latin typeface="UtopiaStd-Italic"/>
              </a:rPr>
              <a:t>erbB</a:t>
            </a:r>
            <a:r>
              <a:rPr lang="en-US" altLang="zh-CN" sz="2000" i="1" dirty="0">
                <a:latin typeface="UtopiaStd-Italic"/>
              </a:rPr>
              <a:t> </a:t>
            </a:r>
            <a:r>
              <a:rPr lang="en-US" altLang="zh-CN" sz="2000" dirty="0" smtClean="0">
                <a:latin typeface="UtopiaStd-Regular"/>
              </a:rPr>
              <a:t>oncogene. </a:t>
            </a:r>
            <a:r>
              <a:rPr lang="en-US" altLang="zh-CN" sz="2000" u="sng" dirty="0" smtClean="0">
                <a:solidFill>
                  <a:srgbClr val="FF0000"/>
                </a:solidFill>
                <a:latin typeface="UtopiaStd-Regular"/>
              </a:rPr>
              <a:t>This </a:t>
            </a:r>
            <a:r>
              <a:rPr lang="en-US" altLang="zh-CN" sz="2000" u="sng" dirty="0">
                <a:solidFill>
                  <a:srgbClr val="FF0000"/>
                </a:solidFill>
                <a:latin typeface="UtopiaStd-Regular"/>
              </a:rPr>
              <a:t>oncogene had been discovered originally in the genome of </a:t>
            </a:r>
            <a:r>
              <a:rPr lang="en-US" altLang="zh-CN" sz="2000" u="sng" dirty="0" smtClean="0">
                <a:solidFill>
                  <a:srgbClr val="FF0000"/>
                </a:solidFill>
                <a:latin typeface="UtopiaStd-Regular"/>
              </a:rPr>
              <a:t>avian(</a:t>
            </a:r>
            <a:r>
              <a:rPr lang="zh-CN" altLang="en-US" sz="2000" dirty="0"/>
              <a:t>鸟类的</a:t>
            </a:r>
            <a:r>
              <a:rPr lang="en-US" altLang="zh-CN" sz="2000" u="sng" dirty="0" smtClean="0">
                <a:solidFill>
                  <a:srgbClr val="FF0000"/>
                </a:solidFill>
                <a:latin typeface="UtopiaStd-Regular"/>
              </a:rPr>
              <a:t>) </a:t>
            </a:r>
            <a:r>
              <a:rPr lang="en-US" altLang="zh-CN" sz="2000" u="sng" dirty="0" err="1" smtClean="0">
                <a:solidFill>
                  <a:srgbClr val="FF0000"/>
                </a:solidFill>
                <a:latin typeface="UtopiaStd-Regular"/>
              </a:rPr>
              <a:t>erythroblastosis</a:t>
            </a:r>
            <a:r>
              <a:rPr lang="en-US" altLang="zh-CN" sz="2000" u="sng" dirty="0" smtClean="0">
                <a:solidFill>
                  <a:srgbClr val="FF0000"/>
                </a:solidFill>
                <a:latin typeface="UtopiaStd-Regular"/>
              </a:rPr>
              <a:t> virus </a:t>
            </a:r>
            <a:r>
              <a:rPr lang="en-US" altLang="zh-CN" sz="2000" u="sng" dirty="0">
                <a:solidFill>
                  <a:srgbClr val="FF0000"/>
                </a:solidFill>
                <a:latin typeface="UtopiaStd-Regular"/>
              </a:rPr>
              <a:t>(AEV)</a:t>
            </a:r>
            <a:r>
              <a:rPr lang="en-US" altLang="zh-CN" sz="2000" dirty="0">
                <a:latin typeface="UtopiaStd-Regular"/>
              </a:rPr>
              <a:t>, a transforming retrovirus that rapidly induces a leukemia of </a:t>
            </a:r>
            <a:r>
              <a:rPr lang="en-US" altLang="zh-CN" sz="2000" dirty="0" smtClean="0">
                <a:latin typeface="UtopiaStd-Regular"/>
              </a:rPr>
              <a:t>the red </a:t>
            </a:r>
            <a:r>
              <a:rPr lang="en-US" altLang="zh-CN" sz="2000" dirty="0">
                <a:latin typeface="UtopiaStd-Regular"/>
              </a:rPr>
              <a:t>blood cell precursors (an </a:t>
            </a:r>
            <a:r>
              <a:rPr lang="en-US" altLang="zh-CN" sz="2000" b="1" dirty="0" err="1">
                <a:latin typeface="UtopiaStd-Bold"/>
              </a:rPr>
              <a:t>erythroleukemia</a:t>
            </a:r>
            <a:r>
              <a:rPr lang="en-US" altLang="zh-CN" sz="2000" dirty="0">
                <a:latin typeface="UtopiaStd-Regular"/>
              </a:rPr>
              <a:t>). In one stroke, two areas of cell </a:t>
            </a:r>
            <a:r>
              <a:rPr lang="en-US" altLang="zh-CN" sz="2000" dirty="0" smtClean="0">
                <a:latin typeface="UtopiaStd-Regular"/>
              </a:rPr>
              <a:t>biology were </a:t>
            </a:r>
            <a:r>
              <a:rPr lang="en-US" altLang="zh-CN" sz="2000" dirty="0">
                <a:latin typeface="UtopiaStd-Regular"/>
              </a:rPr>
              <a:t>united. </a:t>
            </a:r>
            <a:r>
              <a:rPr lang="en-US" altLang="zh-CN" sz="2000" u="sng" dirty="0">
                <a:latin typeface="UtopiaStd-Regular"/>
              </a:rPr>
              <a:t>A protein used by the cell to sense the presence of a growth </a:t>
            </a:r>
            <a:r>
              <a:rPr lang="en-US" altLang="zh-CN" sz="2000" u="sng" dirty="0" smtClean="0">
                <a:latin typeface="UtopiaStd-Regular"/>
              </a:rPr>
              <a:t>factor in </a:t>
            </a:r>
            <a:r>
              <a:rPr lang="en-US" altLang="zh-CN" sz="2000" u="sng" dirty="0">
                <a:latin typeface="UtopiaStd-Regular"/>
              </a:rPr>
              <a:t>its surroundings had been appropriated (in its avian form) and converted into </a:t>
            </a:r>
            <a:r>
              <a:rPr lang="en-US" altLang="zh-CN" sz="2000" u="sng" dirty="0" smtClean="0">
                <a:latin typeface="UtopiaStd-Regular"/>
              </a:rPr>
              <a:t>a potent </a:t>
            </a:r>
            <a:r>
              <a:rPr lang="en-US" altLang="zh-CN" sz="2000" u="sng" dirty="0">
                <a:latin typeface="UtopiaStd-Regular"/>
              </a:rPr>
              <a:t>retrovirus-encoded </a:t>
            </a:r>
            <a:r>
              <a:rPr lang="en-US" altLang="zh-CN" sz="2000" u="sng" dirty="0" err="1">
                <a:latin typeface="UtopiaStd-Regular"/>
              </a:rPr>
              <a:t>oncoprotein</a:t>
            </a:r>
            <a:r>
              <a:rPr lang="en-US" altLang="zh-CN" sz="2000" u="sng" dirty="0" smtClean="0">
                <a:latin typeface="UtopiaStd-Regular"/>
              </a:rPr>
              <a:t>.</a:t>
            </a:r>
            <a:r>
              <a:rPr lang="en-US" altLang="zh-CN" sz="2000" dirty="0" smtClean="0">
                <a:latin typeface="UtopiaStd-Regular"/>
              </a:rPr>
              <a:t>  </a:t>
            </a:r>
            <a:endParaRPr lang="zh-CN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206240" y="475488"/>
            <a:ext cx="3004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1" dirty="0" smtClean="0">
                <a:solidFill>
                  <a:srgbClr val="FF0000"/>
                </a:solidFill>
              </a:rPr>
              <a:t>EGFR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 and </a:t>
            </a:r>
            <a:r>
              <a:rPr lang="en-US" altLang="zh-CN" sz="3600" b="1" i="1" dirty="0" err="1" smtClean="0">
                <a:solidFill>
                  <a:srgbClr val="FF0000"/>
                </a:solidFill>
              </a:rPr>
              <a:t>erbB</a:t>
            </a:r>
            <a:endParaRPr lang="zh-CN" altLang="en-US" sz="3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03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04416" y="2153519"/>
            <a:ext cx="9022080" cy="1485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271FF"/>
                </a:solidFill>
                <a:latin typeface="ACaslonPro-Regular"/>
              </a:rPr>
              <a:t>5.4 An altered growth factor receptor can function as </a:t>
            </a:r>
            <a:r>
              <a:rPr lang="en-US" altLang="zh-CN" sz="3200" dirty="0" smtClean="0">
                <a:solidFill>
                  <a:srgbClr val="1271FF"/>
                </a:solidFill>
                <a:latin typeface="ACaslonPro-Regular"/>
              </a:rPr>
              <a:t>an </a:t>
            </a:r>
            <a:r>
              <a:rPr lang="en-US" altLang="zh-CN" sz="3200" dirty="0" err="1" smtClean="0">
                <a:solidFill>
                  <a:srgbClr val="1271FF"/>
                </a:solidFill>
                <a:latin typeface="ACaslonPro-Regular"/>
              </a:rPr>
              <a:t>oncoprotein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451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 descr="figure_05_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506" y="1053197"/>
            <a:ext cx="8501063" cy="383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3490" y="5133231"/>
            <a:ext cx="107670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The </a:t>
            </a:r>
            <a:r>
              <a:rPr lang="en-US" altLang="zh-CN" dirty="0">
                <a:latin typeface="FrutigerLTStd-Light"/>
              </a:rPr>
              <a:t>EGF receptor and the v-</a:t>
            </a:r>
            <a:r>
              <a:rPr lang="en-US" altLang="zh-CN" dirty="0" err="1">
                <a:latin typeface="FrutigerLTStd-Light"/>
              </a:rPr>
              <a:t>ErbB</a:t>
            </a:r>
            <a:r>
              <a:rPr lang="en-US" altLang="zh-CN" dirty="0">
                <a:latin typeface="FrutigerLTStd-Light"/>
              </a:rPr>
              <a:t> </a:t>
            </a:r>
            <a:r>
              <a:rPr lang="en-US" altLang="zh-CN" dirty="0" err="1">
                <a:latin typeface="FrutigerLTStd-Light"/>
              </a:rPr>
              <a:t>oncoprotein</a:t>
            </a:r>
            <a:r>
              <a:rPr lang="en-US" altLang="zh-CN" dirty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of avian </a:t>
            </a:r>
            <a:r>
              <a:rPr lang="en-US" altLang="zh-CN" dirty="0" err="1">
                <a:latin typeface="FrutigerLTStd-Light"/>
              </a:rPr>
              <a:t>erythroblastosis</a:t>
            </a:r>
            <a:r>
              <a:rPr lang="en-US" altLang="zh-CN" dirty="0">
                <a:latin typeface="FrutigerLTStd-Light"/>
              </a:rPr>
              <a:t> virus are closely related. More specifically, the v-</a:t>
            </a:r>
            <a:r>
              <a:rPr lang="en-US" altLang="zh-CN" dirty="0" err="1">
                <a:latin typeface="FrutigerLTStd-Light"/>
              </a:rPr>
              <a:t>ErbB</a:t>
            </a:r>
            <a:r>
              <a:rPr lang="en-US" altLang="zh-CN" dirty="0">
                <a:latin typeface="FrutigerLTStd-Light"/>
              </a:rPr>
              <a:t> protein is </a:t>
            </a:r>
            <a:r>
              <a:rPr lang="en-US" altLang="zh-CN" dirty="0" smtClean="0">
                <a:latin typeface="FrutigerLTStd-Light"/>
              </a:rPr>
              <a:t>specified by </a:t>
            </a:r>
            <a:r>
              <a:rPr lang="en-US" altLang="zh-CN" dirty="0">
                <a:latin typeface="FrutigerLTStd-Light"/>
              </a:rPr>
              <a:t>an altered version of the gene encoding the chicken EGF receptor, which encodes </a:t>
            </a:r>
            <a:r>
              <a:rPr lang="en-US" altLang="zh-CN" dirty="0" smtClean="0">
                <a:latin typeface="FrutigerLTStd-Light"/>
              </a:rPr>
              <a:t>a truncated </a:t>
            </a:r>
            <a:r>
              <a:rPr lang="en-US" altLang="zh-CN" dirty="0">
                <a:latin typeface="FrutigerLTStd-Light"/>
              </a:rPr>
              <a:t>form of EGF-R that lacks most of the normally present </a:t>
            </a:r>
            <a:r>
              <a:rPr lang="en-US" altLang="zh-CN" dirty="0" err="1">
                <a:latin typeface="FrutigerLTStd-Light"/>
              </a:rPr>
              <a:t>ectodomain</a:t>
            </a:r>
            <a:r>
              <a:rPr lang="en-US" altLang="zh-CN" dirty="0">
                <a:latin typeface="FrutigerLTStd-Light"/>
              </a:rPr>
              <a:t> (</a:t>
            </a:r>
            <a:r>
              <a:rPr lang="en-US" altLang="zh-CN" i="1" dirty="0">
                <a:latin typeface="FrutigerLTStd-LightItalic"/>
              </a:rPr>
              <a:t>green</a:t>
            </a:r>
            <a:r>
              <a:rPr lang="en-US" altLang="zh-CN" dirty="0" smtClean="0">
                <a:latin typeface="FrutigerLTStd-Light"/>
              </a:rPr>
              <a:t>).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Such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a truncated receptor can emit </a:t>
            </a:r>
            <a:r>
              <a:rPr lang="en-US" altLang="zh-CN" u="sng" dirty="0" err="1">
                <a:solidFill>
                  <a:srgbClr val="FF0000"/>
                </a:solidFill>
                <a:latin typeface="FrutigerLTStd-Light"/>
              </a:rPr>
              <a:t>mitogenic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 signals constitutively, i.e., without stimulation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by EGF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ligand.</a:t>
            </a:r>
            <a:endParaRPr lang="zh-CN" altLang="en-US" u="sn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22623" y="253871"/>
            <a:ext cx="6248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5.10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The EGF receptor and v-</a:t>
            </a:r>
            <a:r>
              <a:rPr lang="en-US" altLang="zh-CN" sz="2400" b="1" dirty="0" err="1">
                <a:solidFill>
                  <a:srgbClr val="000000"/>
                </a:solidFill>
                <a:latin typeface="FrutigerLTStd-Bold"/>
              </a:rPr>
              <a:t>ErbB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3150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1520" y="2026611"/>
            <a:ext cx="112562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UtopiaStd-Regular"/>
              </a:rPr>
              <a:t>Normal </a:t>
            </a:r>
            <a:r>
              <a:rPr lang="en-US" altLang="zh-CN" sz="2400" dirty="0">
                <a:latin typeface="UtopiaStd-Regular"/>
              </a:rPr>
              <a:t>cells had long been </a:t>
            </a:r>
            <a:r>
              <a:rPr lang="en-US" altLang="zh-CN" sz="2400" dirty="0" smtClean="0">
                <a:latin typeface="UtopiaStd-Regular"/>
              </a:rPr>
              <a:t>known to </a:t>
            </a:r>
            <a:r>
              <a:rPr lang="en-US" altLang="zh-CN" sz="2400" dirty="0">
                <a:latin typeface="UtopiaStd-Regular"/>
              </a:rPr>
              <a:t>require growth factors in their culture medium in order to grow. </a:t>
            </a:r>
            <a:r>
              <a:rPr lang="en-US" altLang="zh-CN" sz="2400" u="sng" dirty="0">
                <a:solidFill>
                  <a:srgbClr val="FF0000"/>
                </a:solidFill>
                <a:latin typeface="UtopiaStd-Regular"/>
              </a:rPr>
              <a:t>Cancer cells, </a:t>
            </a:r>
            <a:r>
              <a:rPr lang="en-US" altLang="zh-CN" sz="2400" u="sng" dirty="0" smtClean="0">
                <a:solidFill>
                  <a:srgbClr val="FF0000"/>
                </a:solidFill>
                <a:latin typeface="UtopiaStd-Regular"/>
              </a:rPr>
              <a:t>in contrast</a:t>
            </a:r>
            <a:r>
              <a:rPr lang="en-US" altLang="zh-CN" sz="2400" u="sng" dirty="0">
                <a:solidFill>
                  <a:srgbClr val="FF0000"/>
                </a:solidFill>
                <a:latin typeface="UtopiaStd-Regular"/>
              </a:rPr>
              <a:t>, were known to have a greatly reduced dependence on growth factors </a:t>
            </a:r>
            <a:r>
              <a:rPr lang="en-US" altLang="zh-CN" sz="2400" u="sng" dirty="0" smtClean="0">
                <a:solidFill>
                  <a:srgbClr val="FF0000"/>
                </a:solidFill>
                <a:latin typeface="UtopiaStd-Regular"/>
              </a:rPr>
              <a:t>for their </a:t>
            </a:r>
            <a:r>
              <a:rPr lang="en-US" altLang="zh-CN" sz="2400" u="sng" dirty="0">
                <a:solidFill>
                  <a:srgbClr val="FF0000"/>
                </a:solidFill>
                <a:latin typeface="UtopiaStd-Regular"/>
              </a:rPr>
              <a:t>growth and survival. </a:t>
            </a:r>
            <a:r>
              <a:rPr lang="en-US" altLang="zh-CN" sz="2400" dirty="0">
                <a:latin typeface="UtopiaStd-Regular"/>
              </a:rPr>
              <a:t>The discovery of the </a:t>
            </a:r>
            <a:r>
              <a:rPr lang="en-US" altLang="zh-CN" sz="2400" dirty="0" err="1">
                <a:latin typeface="UtopiaStd-Regular"/>
              </a:rPr>
              <a:t>ErbB</a:t>
            </a:r>
            <a:r>
              <a:rPr lang="en-US" altLang="zh-CN" sz="2400" dirty="0">
                <a:latin typeface="UtopiaStd-Regular"/>
              </a:rPr>
              <a:t>–EGF-R connection yielded </a:t>
            </a:r>
            <a:r>
              <a:rPr lang="en-US" altLang="zh-CN" sz="2400" dirty="0" smtClean="0">
                <a:latin typeface="UtopiaStd-Regular"/>
              </a:rPr>
              <a:t>a simple</a:t>
            </a:r>
            <a:r>
              <a:rPr lang="en-US" altLang="zh-CN" sz="2400" dirty="0">
                <a:latin typeface="UtopiaStd-Regular"/>
              </a:rPr>
              <a:t>, neat explanation of this particular trait of cancer cells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235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 descr="figure_05_1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35" y="1436962"/>
            <a:ext cx="5888137" cy="4465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05430" y="278542"/>
            <a:ext cx="79736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5.11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Deregulation of receptor firing</a:t>
            </a:r>
            <a:endParaRPr lang="zh-CN" alt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6392259" y="1269059"/>
            <a:ext cx="552423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(A) </a:t>
            </a:r>
            <a:r>
              <a:rPr lang="en-US" altLang="zh-CN" dirty="0" smtClean="0">
                <a:latin typeface="FrutigerLTStd-Light"/>
              </a:rPr>
              <a:t>Normally functioning </a:t>
            </a:r>
            <a:r>
              <a:rPr lang="en-US" altLang="zh-CN" dirty="0">
                <a:latin typeface="FrutigerLTStd-Light"/>
              </a:rPr>
              <a:t>growth factor receptors emit cytoplasmic </a:t>
            </a:r>
            <a:r>
              <a:rPr lang="en-US" altLang="zh-CN" dirty="0" smtClean="0">
                <a:latin typeface="FrutigerLTStd-Light"/>
              </a:rPr>
              <a:t>signals in </a:t>
            </a:r>
            <a:r>
              <a:rPr lang="en-US" altLang="zh-CN" dirty="0">
                <a:latin typeface="FrutigerLTStd-Light"/>
              </a:rPr>
              <a:t>response to binding </a:t>
            </a:r>
            <a:r>
              <a:rPr lang="en-US" altLang="zh-CN" dirty="0" smtClean="0">
                <a:latin typeface="FrutigerLTStd-Light"/>
              </a:rPr>
              <a:t>ligand. However,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mutations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in the genes encoding the receptor molecules (</a:t>
            </a:r>
            <a:r>
              <a:rPr lang="en-US" altLang="zh-CN" i="1" dirty="0" smtClean="0">
                <a:latin typeface="FrutigerLTStd-LightItalic"/>
              </a:rPr>
              <a:t>upper right</a:t>
            </a:r>
            <a:r>
              <a:rPr lang="en-US" altLang="zh-CN" dirty="0">
                <a:latin typeface="FrutigerLTStd-Light"/>
              </a:rPr>
              <a:t>) can cause subtle alterations in protein structure, such </a:t>
            </a:r>
            <a:r>
              <a:rPr lang="en-US" altLang="zh-CN" dirty="0" smtClean="0">
                <a:latin typeface="FrutigerLTStd-Light"/>
              </a:rPr>
              <a:t>as amino </a:t>
            </a:r>
            <a:r>
              <a:rPr lang="en-US" altLang="zh-CN" dirty="0">
                <a:latin typeface="FrutigerLTStd-Light"/>
              </a:rPr>
              <a:t>acid substitutions (</a:t>
            </a:r>
            <a:r>
              <a:rPr lang="en-US" altLang="zh-CN" i="1" dirty="0">
                <a:latin typeface="FrutigerLTStd-LightItalic"/>
              </a:rPr>
              <a:t>red dots</a:t>
            </a:r>
            <a:r>
              <a:rPr lang="en-US" altLang="zh-CN" dirty="0">
                <a:latin typeface="FrutigerLTStd-Light"/>
              </a:rPr>
              <a:t>), that cause </a:t>
            </a:r>
            <a:r>
              <a:rPr lang="en-US" altLang="zh-CN" dirty="0" smtClean="0">
                <a:latin typeface="FrutigerLTStd-Light"/>
              </a:rPr>
              <a:t>ligand-independent firing</a:t>
            </a:r>
            <a:r>
              <a:rPr lang="en-US" altLang="zh-CN" dirty="0">
                <a:latin typeface="FrutigerLTStd-Light"/>
              </a:rPr>
              <a:t>. More drastic alterations in receptor structure, </a:t>
            </a:r>
            <a:r>
              <a:rPr lang="en-US" altLang="zh-CN" dirty="0" smtClean="0">
                <a:latin typeface="FrutigerLTStd-Light"/>
              </a:rPr>
              <a:t>including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truncation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of the </a:t>
            </a:r>
            <a:r>
              <a:rPr lang="en-US" altLang="zh-CN" u="sng" dirty="0" err="1" smtClean="0">
                <a:solidFill>
                  <a:srgbClr val="FF0000"/>
                </a:solidFill>
                <a:latin typeface="FrutigerLTStd-Light"/>
              </a:rPr>
              <a:t>ectodomain</a:t>
            </a:r>
            <a:r>
              <a:rPr lang="en-US" altLang="zh-CN" dirty="0" smtClean="0">
                <a:latin typeface="FrutigerLTStd-Light"/>
              </a:rPr>
              <a:t>, may also </a:t>
            </a:r>
            <a:r>
              <a:rPr lang="en-US" altLang="zh-CN" dirty="0">
                <a:latin typeface="FrutigerLTStd-Light"/>
              </a:rPr>
              <a:t>yield such deregulated signaling. In many human </a:t>
            </a:r>
            <a:r>
              <a:rPr lang="en-US" altLang="zh-CN" dirty="0" smtClean="0">
                <a:latin typeface="FrutigerLTStd-Light"/>
              </a:rPr>
              <a:t>tumors, receptor </a:t>
            </a:r>
            <a:r>
              <a:rPr lang="en-US" altLang="zh-CN" dirty="0">
                <a:latin typeface="FrutigerLTStd-Light"/>
              </a:rPr>
              <a:t>proteins are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overexpressed</a:t>
            </a:r>
            <a:r>
              <a:rPr lang="en-US" altLang="zh-CN" dirty="0" smtClean="0">
                <a:latin typeface="FrutigerLTStd-Light"/>
              </a:rPr>
              <a:t>. Excessive numbers </a:t>
            </a:r>
            <a:r>
              <a:rPr lang="en-US" altLang="zh-CN" dirty="0">
                <a:latin typeface="FrutigerLTStd-Light"/>
              </a:rPr>
              <a:t>of normally structured receptor molecules can also </a:t>
            </a:r>
            <a:r>
              <a:rPr lang="en-US" altLang="zh-CN" dirty="0" smtClean="0">
                <a:latin typeface="FrutigerLTStd-Light"/>
              </a:rPr>
              <a:t>drive ligand-independent </a:t>
            </a:r>
            <a:r>
              <a:rPr lang="en-US" altLang="zh-CN" dirty="0">
                <a:latin typeface="FrutigerLTStd-Light"/>
              </a:rPr>
              <a:t>receptor firing by causing these molecules </a:t>
            </a:r>
            <a:r>
              <a:rPr lang="en-US" altLang="zh-CN" dirty="0" smtClean="0">
                <a:latin typeface="FrutigerLTStd-Light"/>
              </a:rPr>
              <a:t>to frequently </a:t>
            </a:r>
            <a:r>
              <a:rPr lang="en-US" altLang="zh-CN" dirty="0">
                <a:latin typeface="FrutigerLTStd-Light"/>
              </a:rPr>
              <a:t>collide and thereby spontaneously </a:t>
            </a:r>
            <a:r>
              <a:rPr lang="en-US" altLang="zh-CN" dirty="0" err="1">
                <a:latin typeface="FrutigerLTStd-Light"/>
              </a:rPr>
              <a:t>dimerize</a:t>
            </a:r>
            <a:r>
              <a:rPr lang="en-US" altLang="zh-CN" dirty="0">
                <a:latin typeface="FrutigerLTStd-Light"/>
              </a:rPr>
              <a:t> and </a:t>
            </a:r>
            <a:r>
              <a:rPr lang="en-US" altLang="zh-CN" dirty="0" smtClean="0">
                <a:latin typeface="FrutigerLTStd-Light"/>
              </a:rPr>
              <a:t>release signals.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211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figure_05_11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057" y="402336"/>
            <a:ext cx="6088477" cy="412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22961" y="4700072"/>
            <a:ext cx="108137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(B) In general, normal cells do not </a:t>
            </a:r>
            <a:r>
              <a:rPr lang="en-US" altLang="zh-CN" dirty="0" smtClean="0">
                <a:latin typeface="FrutigerLTStd-Light"/>
              </a:rPr>
              <a:t>synthesize and </a:t>
            </a:r>
            <a:r>
              <a:rPr lang="en-US" altLang="zh-CN" dirty="0">
                <a:latin typeface="FrutigerLTStd-Light"/>
              </a:rPr>
              <a:t>release a growth factor ligand whose cognate receptor </a:t>
            </a:r>
            <a:r>
              <a:rPr lang="en-US" altLang="zh-CN" dirty="0" smtClean="0">
                <a:latin typeface="FrutigerLTStd-Light"/>
              </a:rPr>
              <a:t>they also </a:t>
            </a:r>
            <a:r>
              <a:rPr lang="en-US" altLang="zh-CN" dirty="0">
                <a:latin typeface="FrutigerLTStd-Light"/>
              </a:rPr>
              <a:t>display. Shown here is the tendency of epithelial cells to </a:t>
            </a:r>
            <a:r>
              <a:rPr lang="en-US" altLang="zh-CN" dirty="0" smtClean="0">
                <a:latin typeface="FrutigerLTStd-Light"/>
              </a:rPr>
              <a:t>make PDGF</a:t>
            </a:r>
            <a:r>
              <a:rPr lang="en-US" altLang="zh-CN" dirty="0">
                <a:latin typeface="FrutigerLTStd-Light"/>
              </a:rPr>
              <a:t>, the ligand for the PDGF-R displayed by mesenchymal </a:t>
            </a:r>
            <a:r>
              <a:rPr lang="en-US" altLang="zh-CN" dirty="0" smtClean="0">
                <a:latin typeface="FrutigerLTStd-Light"/>
              </a:rPr>
              <a:t>cells; conversely </a:t>
            </a:r>
            <a:r>
              <a:rPr lang="en-US" altLang="zh-CN" dirty="0">
                <a:latin typeface="FrutigerLTStd-Light"/>
              </a:rPr>
              <a:t>mesenchymal cells often make TGF-</a:t>
            </a:r>
            <a:r>
              <a:rPr lang="en-US" altLang="zh-CN" sz="2000" dirty="0">
                <a:latin typeface="TimesNewRomanPSMT"/>
              </a:rPr>
              <a:t>α</a:t>
            </a:r>
            <a:r>
              <a:rPr lang="en-US" altLang="zh-CN" dirty="0">
                <a:latin typeface="FrutigerLTStd-Light"/>
              </a:rPr>
              <a:t>, an </a:t>
            </a:r>
            <a:r>
              <a:rPr lang="en-US" altLang="zh-CN" dirty="0" smtClean="0">
                <a:latin typeface="FrutigerLTStd-Light"/>
              </a:rPr>
              <a:t>EGF-related ligand </a:t>
            </a:r>
            <a:r>
              <a:rPr lang="en-US" altLang="zh-CN" dirty="0">
                <a:latin typeface="FrutigerLTStd-Light"/>
              </a:rPr>
              <a:t>which binds the EGF-R displayed by epithelial cells. </a:t>
            </a:r>
            <a:r>
              <a:rPr lang="en-US" altLang="zh-CN" dirty="0" smtClean="0">
                <a:latin typeface="FrutigerLTStd-Light"/>
              </a:rPr>
              <a:t>However, the </a:t>
            </a:r>
            <a:r>
              <a:rPr lang="en-US" altLang="zh-CN" dirty="0">
                <a:latin typeface="FrutigerLTStd-Light"/>
              </a:rPr>
              <a:t>PDGF made by an epithelial cell fails to find its cognate </a:t>
            </a:r>
            <a:r>
              <a:rPr lang="en-US" altLang="zh-CN" dirty="0" smtClean="0">
                <a:latin typeface="FrutigerLTStd-Light"/>
              </a:rPr>
              <a:t>receptor on </a:t>
            </a:r>
            <a:r>
              <a:rPr lang="en-US" altLang="zh-CN" dirty="0">
                <a:latin typeface="FrutigerLTStd-Light"/>
              </a:rPr>
              <a:t>the surface of that cell </a:t>
            </a:r>
            <a:r>
              <a:rPr lang="en-US" altLang="zh-CN" i="1" dirty="0">
                <a:latin typeface="FrutigerLTStd-LightItalic"/>
              </a:rPr>
              <a:t>(horizontal bar) </a:t>
            </a:r>
            <a:r>
              <a:rPr lang="en-US" altLang="zh-CN" dirty="0">
                <a:latin typeface="FrutigerLTStd-Light"/>
              </a:rPr>
              <a:t>preventing </a:t>
            </a:r>
            <a:r>
              <a:rPr lang="en-US" altLang="zh-CN" dirty="0" smtClean="0">
                <a:latin typeface="FrutigerLTStd-Light"/>
              </a:rPr>
              <a:t>inadvertent activation </a:t>
            </a:r>
            <a:r>
              <a:rPr lang="en-US" altLang="zh-CN" dirty="0">
                <a:latin typeface="FrutigerLTStd-Light"/>
              </a:rPr>
              <a:t>of autocrine signaling.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147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8912" y="1056209"/>
            <a:ext cx="11375136" cy="3913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The discovery of oncogenes and their precursors, the proto-oncogenes, </a:t>
            </a:r>
            <a:r>
              <a:rPr lang="en-US" altLang="zh-CN" sz="2400" dirty="0" smtClean="0"/>
              <a:t>stimulated a </a:t>
            </a:r>
            <a:r>
              <a:rPr lang="en-US" altLang="zh-CN" sz="2400" dirty="0"/>
              <a:t>variety of questions. The most pointed of these centered on the issue of </a:t>
            </a:r>
            <a:r>
              <a:rPr lang="en-US" altLang="zh-CN" sz="2400" u="sng" dirty="0" smtClean="0">
                <a:solidFill>
                  <a:srgbClr val="FF0000"/>
                </a:solidFill>
              </a:rPr>
              <a:t>how the </a:t>
            </a:r>
            <a:r>
              <a:rPr lang="en-US" altLang="zh-CN" sz="2400" u="sng" dirty="0">
                <a:solidFill>
                  <a:srgbClr val="FF0000"/>
                </a:solidFill>
              </a:rPr>
              <a:t>oncogenes, acting through their encoded protein products, succeed in </a:t>
            </a:r>
            <a:r>
              <a:rPr lang="en-US" altLang="zh-CN" sz="2400" u="sng" dirty="0" smtClean="0">
                <a:solidFill>
                  <a:srgbClr val="FF0000"/>
                </a:solidFill>
              </a:rPr>
              <a:t>perturbing cell </a:t>
            </a:r>
            <a:r>
              <a:rPr lang="en-US" altLang="zh-CN" sz="2400" u="sng" dirty="0">
                <a:solidFill>
                  <a:srgbClr val="FF0000"/>
                </a:solidFill>
              </a:rPr>
              <a:t>behavior so profoundly.</a:t>
            </a:r>
            <a:r>
              <a:rPr lang="en-US" altLang="zh-CN" sz="2400" dirty="0"/>
              <a:t> A variety of cell phenotypes were concomitantly </a:t>
            </a:r>
            <a:r>
              <a:rPr lang="en-US" altLang="zh-CN" sz="2400" dirty="0" smtClean="0"/>
              <a:t>altered by </a:t>
            </a:r>
            <a:r>
              <a:rPr lang="en-US" altLang="zh-CN" sz="2400" dirty="0"/>
              <a:t>the actions of </a:t>
            </a:r>
            <a:r>
              <a:rPr lang="en-US" altLang="zh-CN" sz="2400" dirty="0" err="1"/>
              <a:t>oncoproteins</a:t>
            </a:r>
            <a:r>
              <a:rPr lang="en-US" altLang="zh-CN" sz="2400" dirty="0"/>
              <a:t> such as </a:t>
            </a:r>
            <a:r>
              <a:rPr lang="en-US" altLang="zh-CN" sz="2400" dirty="0" err="1">
                <a:solidFill>
                  <a:srgbClr val="FF0000"/>
                </a:solidFill>
              </a:rPr>
              <a:t>Src</a:t>
            </a:r>
            <a:r>
              <a:rPr lang="en-US" altLang="zh-CN" sz="2400" dirty="0"/>
              <a:t> and </a:t>
            </a:r>
            <a:r>
              <a:rPr lang="en-US" altLang="zh-CN" sz="2400" dirty="0" err="1">
                <a:solidFill>
                  <a:srgbClr val="FF0000"/>
                </a:solidFill>
              </a:rPr>
              <a:t>Ras</a:t>
            </a:r>
            <a:r>
              <a:rPr lang="en-US" altLang="zh-CN" sz="2400" dirty="0"/>
              <a:t>, the products of the </a:t>
            </a:r>
            <a:r>
              <a:rPr lang="en-US" altLang="zh-CN" sz="2400" dirty="0" err="1"/>
              <a:t>src</a:t>
            </a:r>
            <a:r>
              <a:rPr lang="en-US" altLang="zh-CN" sz="2400" dirty="0"/>
              <a:t> and </a:t>
            </a:r>
            <a:r>
              <a:rPr lang="en-US" altLang="zh-CN" sz="2400" dirty="0" err="1" smtClean="0"/>
              <a:t>ras</a:t>
            </a:r>
            <a:r>
              <a:rPr lang="en-US" altLang="zh-CN" sz="2400" dirty="0" smtClean="0"/>
              <a:t> oncogenes</a:t>
            </a:r>
            <a:r>
              <a:rPr lang="en-US" altLang="zh-CN" sz="2400" dirty="0"/>
              <a:t>. How could a single protein species succeed in changing so many </a:t>
            </a:r>
            <a:r>
              <a:rPr lang="en-US" altLang="zh-CN" sz="2400" dirty="0" smtClean="0"/>
              <a:t>different cellular </a:t>
            </a:r>
            <a:r>
              <a:rPr lang="en-US" altLang="zh-CN" sz="2400" dirty="0"/>
              <a:t>regulatory pathways at the same time?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38912" y="5337982"/>
            <a:ext cx="11375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Signaling transducing pathways</a:t>
            </a:r>
            <a:r>
              <a:rPr lang="en-US" altLang="zh-CN" sz="2400" dirty="0" smtClean="0"/>
              <a:t>, in molecular biology, cells managed to pass signal to variety of molecular machineries.</a:t>
            </a:r>
            <a:endParaRPr lang="zh-CN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824524" y="367674"/>
            <a:ext cx="6530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How oncogene </a:t>
            </a:r>
            <a:r>
              <a:rPr lang="en-US" altLang="zh-CN" sz="3600" b="1" dirty="0" err="1" smtClean="0">
                <a:solidFill>
                  <a:srgbClr val="FF0000"/>
                </a:solidFill>
              </a:rPr>
              <a:t>Src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, </a:t>
            </a:r>
            <a:r>
              <a:rPr lang="en-US" altLang="zh-CN" sz="3600" b="1" dirty="0" err="1" smtClean="0">
                <a:solidFill>
                  <a:srgbClr val="FF0000"/>
                </a:solidFill>
              </a:rPr>
              <a:t>Ras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 function?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51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0872" y="2029875"/>
            <a:ext cx="103479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Rather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than a 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growth factor signal sent from one type of cell to another cell type located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nearby (often 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termed </a:t>
            </a:r>
            <a:r>
              <a:rPr lang="en-US" altLang="zh-CN" sz="2400" b="1" dirty="0">
                <a:solidFill>
                  <a:srgbClr val="000000"/>
                </a:solidFill>
                <a:latin typeface="UtopiaStd-Bold"/>
              </a:rPr>
              <a:t>paracrine 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signaling), or sent via the circulation from cells in one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tissue in 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the body to others in a distant tissue (</a:t>
            </a:r>
            <a:r>
              <a:rPr lang="en-US" altLang="zh-CN" sz="2400" b="1" dirty="0">
                <a:solidFill>
                  <a:srgbClr val="000000"/>
                </a:solidFill>
                <a:latin typeface="UtopiaStd-Bold"/>
              </a:rPr>
              <a:t>endocrine 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signaling), this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represented an 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auto-stimulatory, or </a:t>
            </a:r>
            <a:r>
              <a:rPr lang="en-US" altLang="zh-CN" sz="2400" b="1" dirty="0">
                <a:solidFill>
                  <a:srgbClr val="000000"/>
                </a:solidFill>
                <a:latin typeface="UtopiaStd-Bold"/>
              </a:rPr>
              <a:t>autocrine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, signaling loop in which a cell manufactured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its own 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mitogens (see Figure 5.11C and D). (An autocrine signaling mechanism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also explains 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how Friend leukemia virus, another retrovirus of mice, provokes disease;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see </a:t>
            </a:r>
            <a:r>
              <a:rPr lang="en-US" altLang="zh-CN" sz="2400" dirty="0" smtClean="0">
                <a:solidFill>
                  <a:srgbClr val="1271FF"/>
                </a:solidFill>
                <a:latin typeface="UtopiaStd-Semibold"/>
              </a:rPr>
              <a:t>Sidebar </a:t>
            </a:r>
            <a:r>
              <a:rPr lang="en-US" altLang="zh-CN" sz="2400" dirty="0">
                <a:solidFill>
                  <a:srgbClr val="1271FF"/>
                </a:solidFill>
                <a:latin typeface="UtopiaStd-Semibold"/>
              </a:rPr>
              <a:t>5.2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.)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869732" y="621792"/>
            <a:ext cx="8370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Paracrine</a:t>
            </a:r>
            <a:r>
              <a:rPr lang="en-US" altLang="zh-CN" sz="3600" b="1" dirty="0" smtClean="0"/>
              <a:t>,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endocrine</a:t>
            </a:r>
            <a:r>
              <a:rPr lang="en-US" altLang="zh-CN" sz="3600" b="1" dirty="0" smtClean="0"/>
              <a:t> vs </a:t>
            </a:r>
            <a:r>
              <a:rPr lang="en-US" altLang="zh-CN" sz="3600" b="1" dirty="0" err="1" smtClean="0">
                <a:solidFill>
                  <a:srgbClr val="FF0000"/>
                </a:solidFill>
              </a:rPr>
              <a:t>autocrine</a:t>
            </a:r>
            <a:r>
              <a:rPr lang="en-US" altLang="zh-CN" sz="3600" b="1" dirty="0" smtClean="0"/>
              <a:t> signaling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21201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 descr="figure_05_11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43" y="1665027"/>
            <a:ext cx="5541848" cy="418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66969" y="2604251"/>
            <a:ext cx="50383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FrutigerLTStd-Light"/>
              </a:rPr>
              <a:t>(C) In contrast, in many </a:t>
            </a:r>
            <a:r>
              <a:rPr lang="en-US" altLang="zh-CN" sz="2000" dirty="0" smtClean="0">
                <a:latin typeface="FrutigerLTStd-Light"/>
              </a:rPr>
              <a:t>types of </a:t>
            </a:r>
            <a:r>
              <a:rPr lang="en-US" altLang="zh-CN" sz="2000" dirty="0">
                <a:latin typeface="FrutigerLTStd-Light"/>
              </a:rPr>
              <a:t>cancer, tumor cells acquire the ability to make a ligand for </a:t>
            </a:r>
            <a:r>
              <a:rPr lang="en-US" altLang="zh-CN" sz="2000" dirty="0" smtClean="0">
                <a:latin typeface="FrutigerLTStd-Light"/>
              </a:rPr>
              <a:t>a growth </a:t>
            </a:r>
            <a:r>
              <a:rPr lang="en-US" altLang="zh-CN" sz="2000" dirty="0">
                <a:latin typeface="FrutigerLTStd-Light"/>
              </a:rPr>
              <a:t>factor receptor that they also display (</a:t>
            </a:r>
            <a:r>
              <a:rPr lang="en-US" altLang="zh-CN" sz="2000" i="1" dirty="0">
                <a:latin typeface="FrutigerLTStd-LightItalic"/>
              </a:rPr>
              <a:t>right</a:t>
            </a:r>
            <a:r>
              <a:rPr lang="en-US" altLang="zh-CN" sz="2000" dirty="0">
                <a:latin typeface="FrutigerLTStd-Light"/>
              </a:rPr>
              <a:t>). This </a:t>
            </a:r>
            <a:r>
              <a:rPr lang="en-US" altLang="zh-CN" sz="2000" dirty="0" smtClean="0">
                <a:latin typeface="FrutigerLTStd-Light"/>
              </a:rPr>
              <a:t>creates an </a:t>
            </a:r>
            <a:r>
              <a:rPr lang="en-US" altLang="zh-CN" sz="2000" dirty="0">
                <a:latin typeface="FrutigerLTStd-Light"/>
              </a:rPr>
              <a:t>auto-stimulatory or autocrine signaling loop.</a:t>
            </a:r>
            <a:endParaRPr lang="zh-CN" alt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2405430" y="278542"/>
            <a:ext cx="79736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5.11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Deregulation of receptor firing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579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2" descr="table_05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27" y="682389"/>
            <a:ext cx="9542756" cy="5431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47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Picture 2" descr="table_05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419100"/>
            <a:ext cx="6800850" cy="602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284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36904" y="2186077"/>
            <a:ext cx="10466832" cy="2245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UtopiaStd-Regular"/>
              </a:rPr>
              <a:t>In 1983, the B chain of PDGF </a:t>
            </a:r>
            <a:r>
              <a:rPr lang="en-US" altLang="zh-CN" sz="2400" dirty="0" smtClean="0">
                <a:latin typeface="UtopiaStd-Regular"/>
              </a:rPr>
              <a:t>was</a:t>
            </a:r>
            <a:r>
              <a:rPr lang="zh-CN" altLang="en-US" sz="2400" dirty="0" smtClean="0">
                <a:latin typeface="UtopiaStd-Regular"/>
              </a:rPr>
              <a:t> </a:t>
            </a:r>
            <a:r>
              <a:rPr lang="en-US" altLang="zh-CN" sz="2400" dirty="0" smtClean="0">
                <a:latin typeface="UtopiaStd-Regular"/>
              </a:rPr>
              <a:t>found </a:t>
            </a:r>
            <a:r>
              <a:rPr lang="en-US" altLang="zh-CN" sz="2400" dirty="0">
                <a:latin typeface="UtopiaStd-Regular"/>
              </a:rPr>
              <a:t>to be closely related in sequence to the </a:t>
            </a:r>
            <a:r>
              <a:rPr lang="en-US" altLang="zh-CN" sz="2400" dirty="0" err="1">
                <a:latin typeface="UtopiaStd-Regular"/>
              </a:rPr>
              <a:t>oncoprotein</a:t>
            </a:r>
            <a:r>
              <a:rPr lang="en-US" altLang="zh-CN" sz="2400" dirty="0">
                <a:latin typeface="UtopiaStd-Regular"/>
              </a:rPr>
              <a:t> encoded by the v-</a:t>
            </a:r>
            <a:r>
              <a:rPr lang="en-US" altLang="zh-CN" sz="2400" i="1" dirty="0">
                <a:latin typeface="UtopiaStd-Italic"/>
              </a:rPr>
              <a:t>sis </a:t>
            </a:r>
            <a:r>
              <a:rPr lang="en-US" altLang="zh-CN" sz="2400" dirty="0" smtClean="0">
                <a:latin typeface="UtopiaStd-Regular"/>
              </a:rPr>
              <a:t>oncogene</a:t>
            </a:r>
            <a:r>
              <a:rPr lang="zh-CN" altLang="en-US" sz="2400" dirty="0" smtClean="0">
                <a:latin typeface="UtopiaStd-Regular"/>
              </a:rPr>
              <a:t> </a:t>
            </a:r>
            <a:r>
              <a:rPr lang="en-US" altLang="zh-CN" sz="2400" dirty="0" smtClean="0">
                <a:latin typeface="UtopiaStd-Regular"/>
              </a:rPr>
              <a:t>of </a:t>
            </a:r>
            <a:r>
              <a:rPr lang="en-US" altLang="zh-CN" sz="2400" dirty="0">
                <a:latin typeface="UtopiaStd-Regular"/>
              </a:rPr>
              <a:t>simian sarcoma virus. Once again, study of the oncogenes carried by </a:t>
            </a:r>
            <a:r>
              <a:rPr lang="en-US" altLang="zh-CN" sz="2400" dirty="0" smtClean="0">
                <a:latin typeface="UtopiaStd-Regular"/>
              </a:rPr>
              <a:t>rapidly</a:t>
            </a:r>
            <a:r>
              <a:rPr lang="zh-CN" altLang="en-US" sz="2400" dirty="0" smtClean="0">
                <a:latin typeface="UtopiaStd-Regular"/>
              </a:rPr>
              <a:t> </a:t>
            </a:r>
            <a:r>
              <a:rPr lang="en-US" altLang="zh-CN" sz="2400" dirty="0" smtClean="0">
                <a:latin typeface="UtopiaStd-Regular"/>
              </a:rPr>
              <a:t>transforming </a:t>
            </a:r>
            <a:r>
              <a:rPr lang="en-US" altLang="zh-CN" sz="2400" dirty="0">
                <a:latin typeface="UtopiaStd-Regular"/>
              </a:rPr>
              <a:t>retroviruses paid off handsomely.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389120" y="758952"/>
            <a:ext cx="2637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1" dirty="0" smtClean="0">
                <a:solidFill>
                  <a:srgbClr val="FF0000"/>
                </a:solidFill>
              </a:rPr>
              <a:t>PDGF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and </a:t>
            </a:r>
            <a:r>
              <a:rPr lang="en-US" altLang="zh-CN" sz="3600" b="1" i="1" dirty="0" smtClean="0">
                <a:solidFill>
                  <a:srgbClr val="FF0000"/>
                </a:solidFill>
              </a:rPr>
              <a:t>sis</a:t>
            </a:r>
            <a:endParaRPr lang="zh-CN" altLang="en-US" sz="3600" b="1" i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0265" y="5358384"/>
            <a:ext cx="9292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Besides </a:t>
            </a:r>
            <a:r>
              <a:rPr lang="en-US" altLang="zh-CN" sz="2400" u="sng" dirty="0" smtClean="0">
                <a:solidFill>
                  <a:srgbClr val="FF0000"/>
                </a:solidFill>
              </a:rPr>
              <a:t>growth factor receptor</a:t>
            </a:r>
            <a:r>
              <a:rPr lang="en-US" altLang="zh-CN" sz="2400" dirty="0" smtClean="0"/>
              <a:t>, </a:t>
            </a:r>
            <a:r>
              <a:rPr lang="en-US" altLang="zh-CN" sz="2400" u="sng" dirty="0" smtClean="0">
                <a:solidFill>
                  <a:srgbClr val="FF0000"/>
                </a:solidFill>
              </a:rPr>
              <a:t>growth factor </a:t>
            </a:r>
            <a:r>
              <a:rPr lang="en-US" altLang="zh-CN" sz="2400" dirty="0" smtClean="0"/>
              <a:t>can also become oncogene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621024" y="6089904"/>
            <a:ext cx="67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EGFR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34875" y="608990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PDGF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3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57528" y="2003197"/>
            <a:ext cx="90312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UtopiaStd-Regular"/>
              </a:rPr>
              <a:t>How </a:t>
            </a:r>
            <a:r>
              <a:rPr lang="en-US" altLang="zh-CN" sz="2400" dirty="0" smtClean="0">
                <a:latin typeface="UtopiaStd-Regular"/>
              </a:rPr>
              <a:t>do </a:t>
            </a:r>
            <a:r>
              <a:rPr lang="en-US" altLang="zh-CN" sz="2400" u="sng" dirty="0" smtClean="0">
                <a:latin typeface="UtopiaStd-Regular"/>
              </a:rPr>
              <a:t>growth </a:t>
            </a:r>
            <a:r>
              <a:rPr lang="en-US" altLang="zh-CN" sz="2400" u="sng" dirty="0">
                <a:latin typeface="UtopiaStd-Regular"/>
              </a:rPr>
              <a:t>factor receptors</a:t>
            </a:r>
            <a:r>
              <a:rPr lang="en-US" altLang="zh-CN" sz="2400" dirty="0">
                <a:latin typeface="UtopiaStd-Regular"/>
              </a:rPr>
              <a:t> containing tyrosine kinases (often called </a:t>
            </a:r>
            <a:r>
              <a:rPr lang="en-US" altLang="zh-CN" sz="2400" u="sng" dirty="0">
                <a:latin typeface="UtopiaStd-Regular"/>
              </a:rPr>
              <a:t>receptor </a:t>
            </a:r>
            <a:r>
              <a:rPr lang="en-US" altLang="zh-CN" sz="2400" u="sng" dirty="0" smtClean="0">
                <a:latin typeface="UtopiaStd-Regular"/>
              </a:rPr>
              <a:t>tyrosine kinases</a:t>
            </a:r>
            <a:r>
              <a:rPr lang="en-US" altLang="zh-CN" sz="2400" dirty="0" smtClean="0">
                <a:latin typeface="UtopiaStd-Regular"/>
              </a:rPr>
              <a:t> </a:t>
            </a:r>
            <a:r>
              <a:rPr lang="en-US" altLang="zh-CN" sz="2400" dirty="0">
                <a:latin typeface="UtopiaStd-Regular"/>
              </a:rPr>
              <a:t>or RTKs) succeed in transducing signals from the extracellular space into </a:t>
            </a:r>
            <a:r>
              <a:rPr lang="en-US" altLang="zh-CN" sz="2400" dirty="0" smtClean="0">
                <a:latin typeface="UtopiaStd-Regular"/>
              </a:rPr>
              <a:t>the cytoplasm </a:t>
            </a:r>
            <a:r>
              <a:rPr lang="en-US" altLang="zh-CN" sz="2400" dirty="0">
                <a:latin typeface="UtopiaStd-Regular"/>
              </a:rPr>
              <a:t>of cells?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58952" y="832104"/>
            <a:ext cx="2288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Key question:</a:t>
            </a:r>
            <a:r>
              <a:rPr lang="zh-CN" altLang="en-US" sz="2800" b="1" dirty="0" smtClean="0"/>
              <a:t> 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2112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3008" y="612648"/>
            <a:ext cx="4734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Experimental evidences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87201" y="2211062"/>
            <a:ext cx="9571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UtopiaStd-Regular"/>
              </a:rPr>
              <a:t>1. Growth factor receptors are </a:t>
            </a:r>
            <a:r>
              <a:rPr lang="en-US" altLang="zh-CN" sz="2400" dirty="0">
                <a:latin typeface="UtopiaStd-Regular"/>
              </a:rPr>
              <a:t>capable of </a:t>
            </a:r>
            <a:r>
              <a:rPr lang="en-US" altLang="zh-CN" sz="2400" dirty="0" err="1">
                <a:latin typeface="UtopiaStd-Regular"/>
              </a:rPr>
              <a:t>autophosphorylation</a:t>
            </a:r>
            <a:endParaRPr lang="zh-CN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387200" y="2961977"/>
            <a:ext cx="8698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UtopiaStd-Regular"/>
              </a:rPr>
              <a:t>2. Growth factors were often </a:t>
            </a:r>
            <a:r>
              <a:rPr lang="en-US" altLang="zh-CN" sz="2400" dirty="0">
                <a:latin typeface="UtopiaStd-Regular"/>
              </a:rPr>
              <a:t>found to be </a:t>
            </a:r>
            <a:r>
              <a:rPr lang="en-US" altLang="zh-CN" sz="2400" b="1" dirty="0" err="1" smtClean="0">
                <a:latin typeface="UtopiaStd-Bold"/>
              </a:rPr>
              <a:t>dimeric</a:t>
            </a:r>
            <a:r>
              <a:rPr lang="en-US" altLang="zh-CN" sz="2400" b="1" dirty="0" smtClean="0">
                <a:latin typeface="UtopiaStd-Bold"/>
              </a:rPr>
              <a:t>(</a:t>
            </a:r>
            <a:r>
              <a:rPr lang="zh-CN" altLang="en-US" sz="2400" dirty="0"/>
              <a:t>二</a:t>
            </a:r>
            <a:r>
              <a:rPr lang="zh-CN" altLang="en-US" sz="2400" dirty="0" smtClean="0"/>
              <a:t>聚</a:t>
            </a:r>
            <a:r>
              <a:rPr lang="zh-CN" altLang="en-US" sz="2400" dirty="0"/>
              <a:t>体</a:t>
            </a:r>
            <a:r>
              <a:rPr lang="en-US" altLang="zh-CN" sz="2400" b="1" dirty="0" smtClean="0">
                <a:latin typeface="UtopiaStd-Bold"/>
              </a:rPr>
              <a:t>)</a:t>
            </a:r>
            <a:endParaRPr lang="zh-CN" alt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387201" y="3712892"/>
            <a:ext cx="88815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UtopiaStd-Regular"/>
              </a:rPr>
              <a:t>3. Transmembrane </a:t>
            </a:r>
            <a:r>
              <a:rPr lang="en-US" altLang="zh-CN" sz="2400" dirty="0">
                <a:latin typeface="UtopiaStd-Regular"/>
              </a:rPr>
              <a:t>proteins </a:t>
            </a:r>
            <a:r>
              <a:rPr lang="en-US" altLang="zh-CN" sz="2400" dirty="0" smtClean="0">
                <a:latin typeface="UtopiaStd-Regular"/>
              </a:rPr>
              <a:t>like the </a:t>
            </a:r>
            <a:r>
              <a:rPr lang="en-US" altLang="zh-CN" sz="2400" dirty="0">
                <a:latin typeface="UtopiaStd-Regular"/>
              </a:rPr>
              <a:t>EGF and PDGF receptors have lateral mobility in the plane of the plasma membrane.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8677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7512" y="1581341"/>
            <a:ext cx="10744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UtopiaStd-Regular"/>
              </a:rPr>
              <a:t>In the absence of </a:t>
            </a:r>
            <a:r>
              <a:rPr lang="en-US" altLang="zh-CN" dirty="0" smtClean="0">
                <a:latin typeface="UtopiaStd-Regular"/>
              </a:rPr>
              <a:t>ligand, a </a:t>
            </a:r>
            <a:r>
              <a:rPr lang="en-US" altLang="zh-CN" dirty="0">
                <a:latin typeface="UtopiaStd-Regular"/>
              </a:rPr>
              <a:t>growth factor receptor exists in a </a:t>
            </a:r>
            <a:r>
              <a:rPr lang="en-US" altLang="zh-CN" b="1" dirty="0">
                <a:latin typeface="UtopiaStd-Bold"/>
              </a:rPr>
              <a:t>monomeric </a:t>
            </a:r>
            <a:r>
              <a:rPr lang="en-US" altLang="zh-CN" dirty="0" smtClean="0">
                <a:latin typeface="UtopiaStd-Regular"/>
              </a:rPr>
              <a:t>form</a:t>
            </a:r>
            <a:r>
              <a:rPr lang="en-US" altLang="zh-CN" dirty="0">
                <a:latin typeface="UtopiaStd-Regular"/>
              </a:rPr>
              <a:t>, </a:t>
            </a:r>
            <a:r>
              <a:rPr lang="en-US" altLang="zh-CN" dirty="0" smtClean="0">
                <a:latin typeface="UtopiaStd-Regular"/>
              </a:rPr>
              <a:t>embedded in </a:t>
            </a:r>
            <a:r>
              <a:rPr lang="en-US" altLang="zh-CN" dirty="0">
                <a:latin typeface="UtopiaStd-Regular"/>
              </a:rPr>
              <a:t>the plasma membrane. When presented with its growth factor </a:t>
            </a:r>
            <a:r>
              <a:rPr lang="en-US" altLang="zh-CN" dirty="0" smtClean="0">
                <a:latin typeface="UtopiaStd-Regular"/>
              </a:rPr>
              <a:t>ligand, which </a:t>
            </a:r>
            <a:r>
              <a:rPr lang="en-US" altLang="zh-CN" dirty="0">
                <a:latin typeface="UtopiaStd-Regular"/>
              </a:rPr>
              <a:t>is a </a:t>
            </a:r>
            <a:r>
              <a:rPr lang="en-US" altLang="zh-CN" dirty="0" err="1">
                <a:latin typeface="UtopiaStd-Regular"/>
              </a:rPr>
              <a:t>homodimer</a:t>
            </a:r>
            <a:r>
              <a:rPr lang="en-US" altLang="zh-CN" dirty="0">
                <a:latin typeface="UtopiaStd-Regular"/>
              </a:rPr>
              <a:t>, a receptor molecule will bind to one of the two subunits of </a:t>
            </a:r>
            <a:r>
              <a:rPr lang="en-US" altLang="zh-CN" dirty="0" smtClean="0">
                <a:latin typeface="UtopiaStd-Regular"/>
              </a:rPr>
              <a:t>this ligand</a:t>
            </a:r>
            <a:r>
              <a:rPr lang="en-US" altLang="zh-CN" dirty="0">
                <a:latin typeface="UtopiaStd-Regular"/>
              </a:rPr>
              <a:t>. Thereafter, the ligand–receptor complex will wander around the plasma </a:t>
            </a:r>
            <a:r>
              <a:rPr lang="en-US" altLang="zh-CN" dirty="0" smtClean="0">
                <a:latin typeface="UtopiaStd-Regular"/>
              </a:rPr>
              <a:t>membrane until </a:t>
            </a:r>
            <a:r>
              <a:rPr lang="en-US" altLang="zh-CN" dirty="0">
                <a:latin typeface="UtopiaStd-Regular"/>
              </a:rPr>
              <a:t>it encounters another receptor molecule, to which the second, </a:t>
            </a:r>
            <a:r>
              <a:rPr lang="en-US" altLang="zh-CN" dirty="0" smtClean="0">
                <a:latin typeface="UtopiaStd-Regular"/>
              </a:rPr>
              <a:t>still-unengaged subunit </a:t>
            </a:r>
            <a:r>
              <a:rPr lang="en-US" altLang="zh-CN" dirty="0">
                <a:latin typeface="UtopiaStd-Regular"/>
              </a:rPr>
              <a:t>of the ligand will bind. The result is a cross-linking of the two </a:t>
            </a:r>
            <a:r>
              <a:rPr lang="en-US" altLang="zh-CN" dirty="0" smtClean="0">
                <a:latin typeface="UtopiaStd-Regular"/>
              </a:rPr>
              <a:t>receptor molecules </a:t>
            </a:r>
            <a:r>
              <a:rPr lang="en-US" altLang="zh-CN" dirty="0">
                <a:latin typeface="UtopiaStd-Regular"/>
              </a:rPr>
              <a:t>achieved by the </a:t>
            </a:r>
            <a:r>
              <a:rPr lang="en-US" altLang="zh-CN" dirty="0" err="1">
                <a:latin typeface="UtopiaStd-Regular"/>
              </a:rPr>
              <a:t>dimeric</a:t>
            </a:r>
            <a:r>
              <a:rPr lang="en-US" altLang="zh-CN" dirty="0">
                <a:latin typeface="UtopiaStd-Regular"/>
              </a:rPr>
              <a:t> ligand that forms a bridge between them.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67512" y="3980748"/>
            <a:ext cx="105542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UtopiaStd-Regular"/>
              </a:rPr>
              <a:t>Once dimerization of the </a:t>
            </a:r>
            <a:r>
              <a:rPr lang="en-US" altLang="zh-CN" dirty="0" err="1">
                <a:latin typeface="UtopiaStd-Regular"/>
              </a:rPr>
              <a:t>ectodomains</a:t>
            </a:r>
            <a:r>
              <a:rPr lang="en-US" altLang="zh-CN" dirty="0">
                <a:latin typeface="UtopiaStd-Regular"/>
              </a:rPr>
              <a:t> of two receptor molecules has been </a:t>
            </a:r>
            <a:r>
              <a:rPr lang="en-US" altLang="zh-CN" dirty="0" smtClean="0">
                <a:latin typeface="UtopiaStd-Regular"/>
              </a:rPr>
              <a:t>achieved by </a:t>
            </a:r>
            <a:r>
              <a:rPr lang="en-US" altLang="zh-CN" dirty="0">
                <a:latin typeface="UtopiaStd-Regular"/>
              </a:rPr>
              <a:t>ligand binding, the cytoplasmic portions are also pulled together. Now each </a:t>
            </a:r>
            <a:r>
              <a:rPr lang="en-US" altLang="zh-CN" dirty="0" smtClean="0">
                <a:latin typeface="UtopiaStd-Regular"/>
              </a:rPr>
              <a:t>kinase domain </a:t>
            </a:r>
            <a:r>
              <a:rPr lang="en-US" altLang="zh-CN" dirty="0">
                <a:latin typeface="UtopiaStd-Regular"/>
              </a:rPr>
              <a:t>phosphorylates tyrosine residues present in the cytoplasmic domain of </a:t>
            </a:r>
            <a:r>
              <a:rPr lang="en-US" altLang="zh-CN" dirty="0" smtClean="0">
                <a:latin typeface="UtopiaStd-Regular"/>
              </a:rPr>
              <a:t>the other </a:t>
            </a:r>
            <a:r>
              <a:rPr lang="en-US" altLang="zh-CN" dirty="0">
                <a:latin typeface="UtopiaStd-Regular"/>
              </a:rPr>
              <a:t>receptor</a:t>
            </a:r>
            <a:r>
              <a:rPr lang="en-US" altLang="zh-CN" dirty="0" smtClean="0">
                <a:latin typeface="UtopiaStd-Regular"/>
              </a:rPr>
              <a:t>. This </a:t>
            </a:r>
            <a:r>
              <a:rPr lang="en-US" altLang="zh-CN" dirty="0">
                <a:latin typeface="UtopiaStd-Regular"/>
              </a:rPr>
              <a:t>bidirectional, reciprocal phosphorylation is best described as a process </a:t>
            </a:r>
            <a:r>
              <a:rPr lang="en-US" altLang="zh-CN" dirty="0" smtClean="0">
                <a:latin typeface="UtopiaStd-Regular"/>
              </a:rPr>
              <a:t>of </a:t>
            </a:r>
            <a:r>
              <a:rPr lang="en-US" altLang="zh-CN" b="1" dirty="0" err="1" smtClean="0">
                <a:latin typeface="UtopiaStd-Bold"/>
              </a:rPr>
              <a:t>transphosphorylation</a:t>
            </a:r>
            <a:r>
              <a:rPr lang="en-US" altLang="zh-CN" b="1" dirty="0" smtClean="0">
                <a:latin typeface="UtopiaStd-Bold"/>
              </a:rPr>
              <a:t> </a:t>
            </a:r>
            <a:r>
              <a:rPr lang="en-US" altLang="zh-CN" dirty="0">
                <a:latin typeface="UtopiaStd-Regular"/>
              </a:rPr>
              <a:t>(see Figure 5.14).</a:t>
            </a:r>
            <a:endParaRPr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1409973" y="252969"/>
            <a:ext cx="99822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Receptor </a:t>
            </a:r>
            <a:r>
              <a:rPr lang="en-US" altLang="zh-CN" sz="36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dimerization and </a:t>
            </a:r>
            <a:r>
              <a:rPr lang="en-US" altLang="zh-CN" sz="3600" b="1" dirty="0" err="1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transphosphorylation</a:t>
            </a:r>
            <a:endParaRPr lang="zh-CN" altLang="en-US" sz="36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76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 descr="figure_05_1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988" y="1102566"/>
            <a:ext cx="8520113" cy="561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09973" y="252969"/>
            <a:ext cx="99822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Receptor </a:t>
            </a:r>
            <a:r>
              <a:rPr lang="en-US" altLang="zh-CN" sz="36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dimerization and </a:t>
            </a:r>
            <a:r>
              <a:rPr lang="en-US" altLang="zh-CN" sz="3600" b="1" dirty="0" err="1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transphosphorylation</a:t>
            </a:r>
            <a:endParaRPr lang="zh-CN" altLang="en-US" sz="36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49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figure_05_16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1" y="2222400"/>
            <a:ext cx="5130141" cy="352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66688" y="1863360"/>
            <a:ext cx="488899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The </a:t>
            </a:r>
            <a:r>
              <a:rPr lang="en-US" altLang="zh-CN" dirty="0" err="1">
                <a:latin typeface="FrutigerLTStd-Light"/>
              </a:rPr>
              <a:t>Ros</a:t>
            </a:r>
            <a:r>
              <a:rPr lang="en-US" altLang="zh-CN" dirty="0">
                <a:latin typeface="FrutigerLTStd-Light"/>
              </a:rPr>
              <a:t> receptor </a:t>
            </a:r>
            <a:r>
              <a:rPr lang="en-US" altLang="zh-CN" dirty="0" smtClean="0">
                <a:latin typeface="FrutigerLTStd-Light"/>
              </a:rPr>
              <a:t>like </a:t>
            </a:r>
            <a:r>
              <a:rPr lang="en-US" altLang="zh-CN" dirty="0">
                <a:latin typeface="FrutigerLTStd-Light"/>
              </a:rPr>
              <a:t>other RTKs, normally is free </a:t>
            </a:r>
            <a:r>
              <a:rPr lang="en-US" altLang="zh-CN" dirty="0" smtClean="0">
                <a:latin typeface="FrutigerLTStd-Light"/>
              </a:rPr>
              <a:t>to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move </a:t>
            </a:r>
            <a:r>
              <a:rPr lang="en-US" altLang="zh-CN" dirty="0">
                <a:latin typeface="FrutigerLTStd-Light"/>
              </a:rPr>
              <a:t>laterally in the plane of </a:t>
            </a:r>
            <a:r>
              <a:rPr lang="en-US" altLang="zh-CN" dirty="0" smtClean="0">
                <a:latin typeface="FrutigerLTStd-Light"/>
              </a:rPr>
              <a:t>the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plasma </a:t>
            </a:r>
            <a:r>
              <a:rPr lang="en-US" altLang="zh-CN" dirty="0">
                <a:latin typeface="FrutigerLTStd-Light"/>
              </a:rPr>
              <a:t>membrane and requires </a:t>
            </a:r>
            <a:r>
              <a:rPr lang="en-US" altLang="zh-CN" dirty="0" smtClean="0">
                <a:latin typeface="FrutigerLTStd-Light"/>
              </a:rPr>
              <a:t>ligand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binding </a:t>
            </a:r>
            <a:r>
              <a:rPr lang="en-US" altLang="zh-CN" dirty="0">
                <a:latin typeface="FrutigerLTStd-Light"/>
              </a:rPr>
              <a:t>for dimerization. </a:t>
            </a:r>
            <a:r>
              <a:rPr lang="en-US" altLang="zh-CN" dirty="0" smtClean="0">
                <a:latin typeface="FrutigerLTStd-Light"/>
              </a:rPr>
              <a:t>However,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in </a:t>
            </a:r>
            <a:r>
              <a:rPr lang="en-US" altLang="zh-CN" dirty="0">
                <a:latin typeface="FrutigerLTStd-Light"/>
              </a:rPr>
              <a:t>a </a:t>
            </a:r>
            <a:r>
              <a:rPr lang="en-US" altLang="zh-CN" u="sng" dirty="0" err="1">
                <a:solidFill>
                  <a:srgbClr val="FF0000"/>
                </a:solidFill>
                <a:latin typeface="FrutigerLTStd-Light"/>
              </a:rPr>
              <a:t>glioblastoma</a:t>
            </a:r>
            <a:r>
              <a:rPr lang="en-US" altLang="zh-CN" dirty="0">
                <a:latin typeface="FrutigerLTStd-Light"/>
              </a:rPr>
              <a:t>, the reading </a:t>
            </a:r>
            <a:r>
              <a:rPr lang="en-US" altLang="zh-CN" dirty="0" smtClean="0">
                <a:latin typeface="FrutigerLTStd-Light"/>
              </a:rPr>
              <a:t>frame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specifying </a:t>
            </a:r>
            <a:r>
              <a:rPr lang="en-US" altLang="zh-CN" dirty="0">
                <a:latin typeface="FrutigerLTStd-Light"/>
              </a:rPr>
              <a:t>the </a:t>
            </a:r>
            <a:r>
              <a:rPr lang="en-US" altLang="zh-CN" dirty="0" err="1">
                <a:latin typeface="FrutigerLTStd-Light"/>
              </a:rPr>
              <a:t>ectodomain</a:t>
            </a:r>
            <a:r>
              <a:rPr lang="en-US" altLang="zh-CN" dirty="0">
                <a:latin typeface="FrutigerLTStd-Light"/>
              </a:rPr>
              <a:t> of the</a:t>
            </a:r>
          </a:p>
          <a:p>
            <a:r>
              <a:rPr lang="en-US" altLang="zh-CN" i="1" dirty="0">
                <a:latin typeface="FrutigerLTStd-LightItalic"/>
              </a:rPr>
              <a:t>ROS </a:t>
            </a:r>
            <a:r>
              <a:rPr lang="en-US" altLang="zh-CN" dirty="0">
                <a:latin typeface="FrutigerLTStd-Light"/>
              </a:rPr>
              <a:t>gene has become fused to </a:t>
            </a:r>
            <a:r>
              <a:rPr lang="en-US" altLang="zh-CN" dirty="0" smtClean="0">
                <a:latin typeface="FrutigerLTStd-Light"/>
              </a:rPr>
              <a:t>the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reading </a:t>
            </a:r>
            <a:r>
              <a:rPr lang="en-US" altLang="zh-CN" dirty="0">
                <a:latin typeface="FrutigerLTStd-Light"/>
              </a:rPr>
              <a:t>frame of a second, </a:t>
            </a:r>
            <a:r>
              <a:rPr lang="en-US" altLang="zh-CN" dirty="0" smtClean="0">
                <a:latin typeface="FrutigerLTStd-Light"/>
              </a:rPr>
              <a:t>unrelated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neighboring </a:t>
            </a:r>
            <a:r>
              <a:rPr lang="en-US" altLang="zh-CN" dirty="0">
                <a:latin typeface="FrutigerLTStd-Light"/>
              </a:rPr>
              <a:t>gene, termed </a:t>
            </a:r>
            <a:r>
              <a:rPr lang="en-US" altLang="zh-CN" i="1" dirty="0">
                <a:solidFill>
                  <a:srgbClr val="FF0000"/>
                </a:solidFill>
                <a:latin typeface="FrutigerLTStd-LightItalic"/>
              </a:rPr>
              <a:t>FIG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,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which</a:t>
            </a:r>
            <a:r>
              <a:rPr lang="zh-CN" altLang="en-US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encodes </a:t>
            </a:r>
            <a:r>
              <a:rPr lang="en-US" altLang="zh-CN" dirty="0">
                <a:solidFill>
                  <a:srgbClr val="FF0000"/>
                </a:solidFill>
                <a:latin typeface="FrutigerLTStd-Light"/>
              </a:rPr>
              <a:t>a protein that 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normally</a:t>
            </a:r>
            <a:r>
              <a:rPr lang="zh-CN" altLang="en-US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dirty="0" err="1" smtClean="0">
                <a:solidFill>
                  <a:srgbClr val="FF0000"/>
                </a:solidFill>
                <a:latin typeface="FrutigerLTStd-Light"/>
              </a:rPr>
              <a:t>dimerizes</a:t>
            </a:r>
            <a:r>
              <a:rPr lang="en-US" altLang="zh-CN" dirty="0" smtClean="0">
                <a:solidFill>
                  <a:srgbClr val="FF0000"/>
                </a:solidFill>
                <a:latin typeface="FrutigerLTStd-Light"/>
              </a:rPr>
              <a:t> spontaneously</a:t>
            </a:r>
            <a:r>
              <a:rPr lang="en-US" altLang="zh-CN" dirty="0" smtClean="0">
                <a:latin typeface="FrutigerLTStd-Light"/>
              </a:rPr>
              <a:t>. </a:t>
            </a:r>
            <a:r>
              <a:rPr lang="en-US" altLang="zh-CN" dirty="0">
                <a:latin typeface="FrutigerLTStd-Light"/>
              </a:rPr>
              <a:t>In the resulting fusion </a:t>
            </a:r>
            <a:r>
              <a:rPr lang="en-US" altLang="zh-CN" dirty="0" smtClean="0">
                <a:latin typeface="FrutigerLTStd-Light"/>
              </a:rPr>
              <a:t>protein, </a:t>
            </a:r>
            <a:r>
              <a:rPr lang="en-US" altLang="zh-CN" dirty="0">
                <a:latin typeface="FrutigerLTStd-Light"/>
              </a:rPr>
              <a:t>the </a:t>
            </a:r>
            <a:r>
              <a:rPr lang="en-US" altLang="zh-CN" dirty="0" err="1">
                <a:latin typeface="FrutigerLTStd-Light"/>
              </a:rPr>
              <a:t>dimerized</a:t>
            </a:r>
            <a:r>
              <a:rPr lang="en-US" altLang="zh-CN" dirty="0">
                <a:latin typeface="FrutigerLTStd-Light"/>
              </a:rPr>
              <a:t> Fig domain </a:t>
            </a:r>
            <a:r>
              <a:rPr lang="en-US" altLang="zh-CN" dirty="0" smtClean="0">
                <a:latin typeface="FrutigerLTStd-Light"/>
              </a:rPr>
              <a:t>pulls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two </a:t>
            </a:r>
            <a:r>
              <a:rPr lang="en-US" altLang="zh-CN" dirty="0" err="1">
                <a:latin typeface="FrutigerLTStd-Light"/>
              </a:rPr>
              <a:t>Ros</a:t>
            </a:r>
            <a:r>
              <a:rPr lang="en-US" altLang="zh-CN" dirty="0">
                <a:latin typeface="FrutigerLTStd-Light"/>
              </a:rPr>
              <a:t> receptors together, </a:t>
            </a:r>
            <a:r>
              <a:rPr lang="en-US" altLang="zh-CN" dirty="0" smtClean="0">
                <a:latin typeface="FrutigerLTStd-Light"/>
              </a:rPr>
              <a:t>resulting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in </a:t>
            </a:r>
            <a:r>
              <a:rPr lang="en-US" altLang="zh-CN" dirty="0">
                <a:latin typeface="FrutigerLTStd-Light"/>
              </a:rPr>
              <a:t>constitutive, </a:t>
            </a:r>
            <a:r>
              <a:rPr lang="en-US" altLang="zh-CN" dirty="0" smtClean="0">
                <a:latin typeface="FrutigerLTStd-Light"/>
              </a:rPr>
              <a:t>ligand-independent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dimerization </a:t>
            </a:r>
            <a:r>
              <a:rPr lang="en-US" altLang="zh-CN" dirty="0">
                <a:latin typeface="FrutigerLTStd-Light"/>
              </a:rPr>
              <a:t>and signaling.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412284" y="149025"/>
            <a:ext cx="86735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5.16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Gene fusion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causing constitutively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dimerized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 receptors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2721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figure_05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793" y="1062386"/>
            <a:ext cx="8028431" cy="572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03220" y="140244"/>
            <a:ext cx="7551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271FF"/>
                </a:solidFill>
                <a:latin typeface="FrutigerLTStd-Bold"/>
              </a:rPr>
              <a:t>Figure 5.1 </a:t>
            </a:r>
            <a:r>
              <a:rPr lang="en-US" altLang="zh-CN" sz="2000" b="1" dirty="0">
                <a:solidFill>
                  <a:srgbClr val="000000"/>
                </a:solidFill>
                <a:latin typeface="FrutigerLTStd-Bold"/>
              </a:rPr>
              <a:t>The human EGF receptor (HER) signaling </a:t>
            </a:r>
            <a:r>
              <a:rPr lang="en-US" altLang="zh-CN" sz="2000" b="1" dirty="0" smtClean="0">
                <a:solidFill>
                  <a:srgbClr val="000000"/>
                </a:solidFill>
                <a:latin typeface="FrutigerLTStd-Bold"/>
              </a:rPr>
              <a:t>network: how </a:t>
            </a:r>
            <a:r>
              <a:rPr lang="en-US" altLang="zh-CN" sz="2000" b="1" dirty="0">
                <a:solidFill>
                  <a:srgbClr val="000000"/>
                </a:solidFill>
                <a:latin typeface="FrutigerLTStd-Bold"/>
              </a:rPr>
              <a:t>cells communicate with their surroundings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7608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 descr="figure_05_16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90" y="1344168"/>
            <a:ext cx="5729394" cy="5334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483096" y="1800457"/>
            <a:ext cx="55412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Similarly,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in </a:t>
            </a:r>
            <a:r>
              <a:rPr lang="en-US" altLang="zh-CN" dirty="0">
                <a:latin typeface="FrutigerLTStd-Light"/>
              </a:rPr>
              <a:t>a diverse array of malignant </a:t>
            </a:r>
            <a:r>
              <a:rPr lang="en-US" altLang="zh-CN" dirty="0" smtClean="0">
                <a:latin typeface="FrutigerLTStd-Light"/>
              </a:rPr>
              <a:t>tumors,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receptor </a:t>
            </a:r>
            <a:r>
              <a:rPr lang="en-US" altLang="zh-CN" dirty="0">
                <a:latin typeface="FrutigerLTStd-Light"/>
              </a:rPr>
              <a:t>dimerization occurs </a:t>
            </a:r>
            <a:r>
              <a:rPr lang="en-US" altLang="zh-CN" dirty="0" smtClean="0">
                <a:latin typeface="FrutigerLTStd-Light"/>
              </a:rPr>
              <a:t>when the </a:t>
            </a:r>
            <a:r>
              <a:rPr lang="en-US" altLang="zh-CN" dirty="0">
                <a:latin typeface="FrutigerLTStd-Light"/>
              </a:rPr>
              <a:t>genes encoding growth </a:t>
            </a:r>
            <a:r>
              <a:rPr lang="en-US" altLang="zh-CN" dirty="0" smtClean="0">
                <a:latin typeface="FrutigerLTStd-Light"/>
              </a:rPr>
              <a:t>factor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receptors </a:t>
            </a:r>
            <a:r>
              <a:rPr lang="en-US" altLang="zh-CN" dirty="0">
                <a:latin typeface="FrutigerLTStd-Light"/>
              </a:rPr>
              <a:t>(</a:t>
            </a:r>
            <a:r>
              <a:rPr lang="en-US" altLang="zh-CN" i="1" dirty="0">
                <a:latin typeface="FrutigerLTStd-LightItalic"/>
              </a:rPr>
              <a:t>black type</a:t>
            </a:r>
            <a:r>
              <a:rPr lang="en-US" altLang="zh-CN" dirty="0">
                <a:latin typeface="FrutigerLTStd-Light"/>
              </a:rPr>
              <a:t>) become fused </a:t>
            </a:r>
            <a:r>
              <a:rPr lang="en-US" altLang="zh-CN" dirty="0" smtClean="0">
                <a:latin typeface="FrutigerLTStd-Light"/>
              </a:rPr>
              <a:t>to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unrelated </a:t>
            </a:r>
            <a:r>
              <a:rPr lang="en-US" altLang="zh-CN" dirty="0">
                <a:latin typeface="FrutigerLTStd-Light"/>
              </a:rPr>
              <a:t>genes that happen to </a:t>
            </a:r>
            <a:r>
              <a:rPr lang="en-US" altLang="zh-CN" dirty="0" smtClean="0">
                <a:latin typeface="FrutigerLTStd-Light"/>
              </a:rPr>
              <a:t>specify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proteins </a:t>
            </a:r>
            <a:r>
              <a:rPr lang="en-US" altLang="zh-CN" dirty="0">
                <a:latin typeface="FrutigerLTStd-Light"/>
              </a:rPr>
              <a:t>that normally </a:t>
            </a:r>
            <a:r>
              <a:rPr lang="en-US" altLang="zh-CN" dirty="0" err="1">
                <a:latin typeface="FrutigerLTStd-Light"/>
              </a:rPr>
              <a:t>dimerize</a:t>
            </a:r>
            <a:r>
              <a:rPr lang="en-US" altLang="zh-CN" dirty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or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form </a:t>
            </a:r>
            <a:r>
              <a:rPr lang="en-US" altLang="zh-CN" dirty="0">
                <a:latin typeface="FrutigerLTStd-Light"/>
              </a:rPr>
              <a:t>higher-order oligomers (</a:t>
            </a:r>
            <a:r>
              <a:rPr lang="en-US" altLang="zh-CN" i="1" dirty="0">
                <a:latin typeface="FrutigerLTStd-LightItalic"/>
              </a:rPr>
              <a:t>red type</a:t>
            </a:r>
            <a:r>
              <a:rPr lang="en-US" altLang="zh-CN" dirty="0" smtClean="0">
                <a:latin typeface="FrutigerLTStd-Light"/>
              </a:rPr>
              <a:t>),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dragging </a:t>
            </a:r>
            <a:r>
              <a:rPr lang="en-US" altLang="zh-CN" dirty="0">
                <a:latin typeface="FrutigerLTStd-Light"/>
              </a:rPr>
              <a:t>together pairs of </a:t>
            </a:r>
            <a:r>
              <a:rPr lang="en-US" altLang="zh-CN" dirty="0" smtClean="0">
                <a:latin typeface="FrutigerLTStd-Light"/>
              </a:rPr>
              <a:t>receptor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monomers</a:t>
            </a:r>
            <a:r>
              <a:rPr lang="en-US" altLang="zh-CN" dirty="0">
                <a:latin typeface="FrutigerLTStd-Light"/>
              </a:rPr>
              <a:t>. Listed here are a number </a:t>
            </a:r>
            <a:r>
              <a:rPr lang="en-US" altLang="zh-CN" dirty="0" smtClean="0">
                <a:latin typeface="FrutigerLTStd-Light"/>
              </a:rPr>
              <a:t>of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such </a:t>
            </a:r>
            <a:r>
              <a:rPr lang="en-US" altLang="zh-CN" dirty="0">
                <a:latin typeface="FrutigerLTStd-Light"/>
              </a:rPr>
              <a:t>mutant, fused receptors found </a:t>
            </a:r>
            <a:r>
              <a:rPr lang="en-US" altLang="zh-CN" dirty="0" smtClean="0">
                <a:latin typeface="FrutigerLTStd-Light"/>
              </a:rPr>
              <a:t>in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human </a:t>
            </a:r>
            <a:r>
              <a:rPr lang="en-US" altLang="zh-CN" dirty="0">
                <a:latin typeface="FrutigerLTStd-Light"/>
              </a:rPr>
              <a:t>tumors; in certain cases, a </a:t>
            </a:r>
            <a:r>
              <a:rPr lang="en-US" altLang="zh-CN" dirty="0" smtClean="0">
                <a:latin typeface="FrutigerLTStd-Light"/>
              </a:rPr>
              <a:t>given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receptor </a:t>
            </a:r>
            <a:r>
              <a:rPr lang="en-US" altLang="zh-CN" dirty="0">
                <a:latin typeface="FrutigerLTStd-Light"/>
              </a:rPr>
              <a:t>may be found fused to </a:t>
            </a:r>
            <a:r>
              <a:rPr lang="en-US" altLang="zh-CN" dirty="0" smtClean="0">
                <a:latin typeface="FrutigerLTStd-Light"/>
              </a:rPr>
              <a:t>multiple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alternative </a:t>
            </a:r>
            <a:r>
              <a:rPr lang="en-US" altLang="zh-CN" dirty="0" err="1">
                <a:latin typeface="FrutigerLTStd-Light"/>
              </a:rPr>
              <a:t>oligomerizing</a:t>
            </a:r>
            <a:r>
              <a:rPr lang="en-US" altLang="zh-CN" dirty="0">
                <a:latin typeface="FrutigerLTStd-Light"/>
              </a:rPr>
              <a:t> proteins.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412284" y="149025"/>
            <a:ext cx="86735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5.16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Gene fusion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causing constitutively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dimerized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 receptors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6071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6552" y="2604047"/>
            <a:ext cx="114025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UtopiaStd-Regular"/>
              </a:rPr>
              <a:t>The </a:t>
            </a:r>
            <a:r>
              <a:rPr lang="en-US" altLang="zh-CN" sz="2400" u="sng" dirty="0">
                <a:latin typeface="UtopiaStd-Regular"/>
              </a:rPr>
              <a:t>Kit</a:t>
            </a:r>
            <a:r>
              <a:rPr lang="en-US" altLang="zh-CN" sz="2400" dirty="0">
                <a:latin typeface="UtopiaStd-Regular"/>
              </a:rPr>
              <a:t> protein was originally discovered as an </a:t>
            </a:r>
            <a:r>
              <a:rPr lang="en-US" altLang="zh-CN" sz="2400" dirty="0" err="1">
                <a:latin typeface="UtopiaStd-Regular"/>
              </a:rPr>
              <a:t>oncoprotein</a:t>
            </a:r>
            <a:r>
              <a:rPr lang="en-US" altLang="zh-CN" sz="2400" dirty="0">
                <a:latin typeface="UtopiaStd-Regular"/>
              </a:rPr>
              <a:t> </a:t>
            </a:r>
            <a:r>
              <a:rPr lang="en-US" altLang="zh-CN" sz="2400" dirty="0" smtClean="0">
                <a:latin typeface="UtopiaStd-Regular"/>
              </a:rPr>
              <a:t>encoded by </a:t>
            </a:r>
            <a:r>
              <a:rPr lang="en-US" altLang="zh-CN" sz="2400" dirty="0">
                <a:latin typeface="UtopiaStd-Regular"/>
              </a:rPr>
              <a:t>a </a:t>
            </a:r>
            <a:r>
              <a:rPr lang="en-US" altLang="zh-CN" sz="2400" dirty="0" smtClean="0">
                <a:latin typeface="UtopiaStd-Regular"/>
              </a:rPr>
              <a:t>feline(</a:t>
            </a:r>
            <a:r>
              <a:rPr lang="zh-CN" altLang="en-US" sz="2400" dirty="0"/>
              <a:t>猫</a:t>
            </a:r>
            <a:r>
              <a:rPr lang="en-US" altLang="zh-CN" sz="2400" dirty="0" smtClean="0">
                <a:latin typeface="UtopiaStd-Regular"/>
              </a:rPr>
              <a:t>) </a:t>
            </a:r>
            <a:r>
              <a:rPr lang="en-US" altLang="zh-CN" sz="2400" dirty="0">
                <a:latin typeface="UtopiaStd-Regular"/>
              </a:rPr>
              <a:t>sarcoma retrovirus. The </a:t>
            </a:r>
            <a:r>
              <a:rPr lang="en-US" altLang="zh-CN" sz="2400" i="1" dirty="0">
                <a:latin typeface="UtopiaStd-Italic"/>
              </a:rPr>
              <a:t>kit </a:t>
            </a:r>
            <a:r>
              <a:rPr lang="en-US" altLang="zh-CN" sz="2400" dirty="0" smtClean="0">
                <a:latin typeface="UtopiaStd-Regular"/>
              </a:rPr>
              <a:t>proto-oncogene encodes </a:t>
            </a:r>
            <a:r>
              <a:rPr lang="en-US" altLang="zh-CN" sz="2400" dirty="0">
                <a:latin typeface="UtopiaStd-Regular"/>
              </a:rPr>
              <a:t>a tyrosine kinase receptor whose ligand is </a:t>
            </a:r>
            <a:r>
              <a:rPr lang="en-US" altLang="zh-CN" sz="2400" u="sng" dirty="0">
                <a:latin typeface="UtopiaStd-Regular"/>
              </a:rPr>
              <a:t>stem </a:t>
            </a:r>
            <a:r>
              <a:rPr lang="en-US" altLang="zh-CN" sz="2400" u="sng" dirty="0" smtClean="0">
                <a:latin typeface="UtopiaStd-Regular"/>
              </a:rPr>
              <a:t>cell factor </a:t>
            </a:r>
            <a:r>
              <a:rPr lang="en-US" altLang="zh-CN" sz="2400" u="sng" dirty="0">
                <a:latin typeface="UtopiaStd-Regular"/>
              </a:rPr>
              <a:t>(SCF)</a:t>
            </a:r>
            <a:r>
              <a:rPr lang="en-US" altLang="zh-CN" sz="2400" dirty="0">
                <a:latin typeface="UtopiaStd-Regular"/>
              </a:rPr>
              <a:t>, a growth factor that is important in </a:t>
            </a:r>
            <a:r>
              <a:rPr lang="en-US" altLang="zh-CN" sz="2400" dirty="0" smtClean="0">
                <a:latin typeface="UtopiaStd-Regular"/>
              </a:rPr>
              <a:t>stimulating the </a:t>
            </a:r>
            <a:r>
              <a:rPr lang="en-US" altLang="zh-CN" sz="2400" dirty="0">
                <a:latin typeface="UtopiaStd-Regular"/>
              </a:rPr>
              <a:t>formation of various types of </a:t>
            </a:r>
            <a:r>
              <a:rPr lang="en-US" altLang="zh-CN" sz="2400" dirty="0" smtClean="0">
                <a:latin typeface="UtopiaStd-Regular"/>
              </a:rPr>
              <a:t>cells</a:t>
            </a:r>
            <a:endParaRPr lang="zh-CN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06552" y="699623"/>
            <a:ext cx="11402568" cy="1137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Besides gene fusions, other 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subtle changes in receptor structure </a:t>
            </a:r>
            <a:r>
              <a:rPr lang="en-US" altLang="zh-CN" sz="2400" dirty="0" smtClean="0">
                <a:solidFill>
                  <a:srgbClr val="000000"/>
                </a:solidFill>
                <a:latin typeface="UtopiaStd-Regular"/>
              </a:rPr>
              <a:t>can also 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encourage ligand-independent firing in diverse cell types (</a:t>
            </a:r>
            <a:r>
              <a:rPr lang="en-US" altLang="zh-CN" sz="2400" dirty="0">
                <a:solidFill>
                  <a:srgbClr val="1271FF"/>
                </a:solidFill>
                <a:latin typeface="UtopiaStd-Semibold"/>
              </a:rPr>
              <a:t>Sidebar 5.4</a:t>
            </a:r>
            <a:r>
              <a:rPr lang="en-US" altLang="zh-CN" sz="2400" dirty="0">
                <a:solidFill>
                  <a:srgbClr val="000000"/>
                </a:solidFill>
                <a:latin typeface="UtopiaStd-Regular"/>
              </a:rPr>
              <a:t>).</a:t>
            </a:r>
            <a:endParaRPr lang="zh-CN" alt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592741" y="6106406"/>
            <a:ext cx="3550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v-kit: feline </a:t>
            </a:r>
            <a:r>
              <a:rPr lang="en-US" altLang="zh-CN" dirty="0"/>
              <a:t>sarcoma viral oncogene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44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 descr="figure_05_1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71" y="360412"/>
            <a:ext cx="4046538" cy="625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873573" y="44829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5.17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Multiple structural alterations affect Kit receptor firing</a:t>
            </a:r>
            <a:endParaRPr lang="zh-CN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119396" y="2544356"/>
            <a:ext cx="65359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(A) As seen here, </a:t>
            </a:r>
            <a:r>
              <a:rPr lang="en-US" altLang="zh-CN" dirty="0" smtClean="0">
                <a:latin typeface="FrutigerLTStd-Light"/>
              </a:rPr>
              <a:t>the Kit </a:t>
            </a:r>
            <a:r>
              <a:rPr lang="en-US" altLang="zh-CN" dirty="0">
                <a:latin typeface="FrutigerLTStd-Light"/>
              </a:rPr>
              <a:t>receptor may be found in a constitutively active, mutant form in a number of different </a:t>
            </a:r>
            <a:r>
              <a:rPr lang="en-US" altLang="zh-CN" dirty="0" smtClean="0">
                <a:latin typeface="FrutigerLTStd-Light"/>
              </a:rPr>
              <a:t>types of </a:t>
            </a:r>
            <a:r>
              <a:rPr lang="en-US" altLang="zh-CN" dirty="0">
                <a:latin typeface="FrutigerLTStd-Light"/>
              </a:rPr>
              <a:t>human tumors (</a:t>
            </a:r>
            <a:r>
              <a:rPr lang="en-US" altLang="zh-CN" i="1" dirty="0">
                <a:latin typeface="FrutigerLTStd-LightItalic"/>
              </a:rPr>
              <a:t>red type</a:t>
            </a:r>
            <a:r>
              <a:rPr lang="en-US" altLang="zh-CN" dirty="0">
                <a:latin typeface="FrutigerLTStd-Light"/>
              </a:rPr>
              <a:t>). Most of the alterations in the indicated exons involve </a:t>
            </a:r>
            <a:r>
              <a:rPr lang="en-US" altLang="zh-CN" dirty="0" smtClean="0">
                <a:latin typeface="FrutigerLTStd-Light"/>
              </a:rPr>
              <a:t>missense point </a:t>
            </a:r>
            <a:r>
              <a:rPr lang="en-US" altLang="zh-CN" dirty="0">
                <a:latin typeface="FrutigerLTStd-Light"/>
              </a:rPr>
              <a:t>mutations in the reading frame of the Kit mRNA. GIST, gastrointestinal stromal </a:t>
            </a:r>
            <a:r>
              <a:rPr lang="en-US" altLang="zh-CN" dirty="0" smtClean="0">
                <a:latin typeface="FrutigerLTStd-Light"/>
              </a:rPr>
              <a:t>tumor; AML</a:t>
            </a:r>
            <a:r>
              <a:rPr lang="en-US" altLang="zh-CN" dirty="0">
                <a:latin typeface="FrutigerLTStd-Light"/>
              </a:rPr>
              <a:t>, acute </a:t>
            </a:r>
            <a:r>
              <a:rPr lang="en-US" altLang="zh-CN" dirty="0" err="1">
                <a:latin typeface="FrutigerLTStd-Light"/>
              </a:rPr>
              <a:t>myelogenous</a:t>
            </a:r>
            <a:r>
              <a:rPr lang="en-US" altLang="zh-CN" dirty="0">
                <a:latin typeface="FrutigerLTStd-Light"/>
              </a:rPr>
              <a:t> leukemia.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631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 descr="figure_05_17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647" y="1484656"/>
            <a:ext cx="8507413" cy="237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91879" y="4404366"/>
            <a:ext cx="102816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(C)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The Kit receptor, which is found in mutant form in almost all gastrointestinal stromal tumors (GISTs)</a:t>
            </a:r>
            <a:r>
              <a:rPr lang="zh-CN" altLang="en-US" u="sng" dirty="0">
                <a:solidFill>
                  <a:srgbClr val="FF0000"/>
                </a:solidFill>
                <a:latin typeface="FrutigerLTStd-Light"/>
              </a:rPr>
              <a:t>（</a:t>
            </a:r>
            <a:r>
              <a:rPr lang="zh-CN" altLang="en-US" u="sng" dirty="0">
                <a:latin typeface="FrutigerLTStd-Light"/>
              </a:rPr>
              <a:t>胃肠道间质瘤</a:t>
            </a:r>
            <a:r>
              <a:rPr lang="zh-CN" altLang="en-US" u="sng" dirty="0">
                <a:solidFill>
                  <a:srgbClr val="FF0000"/>
                </a:solidFill>
                <a:latin typeface="FrutigerLTStd-Light"/>
              </a:rPr>
              <a:t>）</a:t>
            </a:r>
            <a:r>
              <a:rPr lang="en-US" altLang="zh-CN" dirty="0" smtClean="0">
                <a:latin typeface="FrutigerLTStd-Light"/>
              </a:rPr>
              <a:t>, often carries alterations affecting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the </a:t>
            </a:r>
            <a:r>
              <a:rPr lang="en-US" altLang="zh-CN" u="sng" dirty="0" err="1" smtClean="0">
                <a:solidFill>
                  <a:srgbClr val="FF0000"/>
                </a:solidFill>
                <a:latin typeface="FrutigerLTStd-Light"/>
              </a:rPr>
              <a:t>juxtamembrane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 (JM) domain(</a:t>
            </a:r>
            <a:r>
              <a:rPr lang="zh-CN" altLang="en-US" dirty="0" smtClean="0"/>
              <a:t>近膜区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)</a:t>
            </a:r>
            <a:r>
              <a:rPr lang="en-US" altLang="zh-CN" dirty="0" smtClean="0">
                <a:latin typeface="FrutigerLTStd-Light"/>
              </a:rPr>
              <a:t>. the </a:t>
            </a:r>
            <a:r>
              <a:rPr lang="en-US" altLang="zh-CN" dirty="0" err="1" smtClean="0">
                <a:latin typeface="FrutigerLTStd-Light"/>
              </a:rPr>
              <a:t>juxtamembrane</a:t>
            </a:r>
            <a:r>
              <a:rPr lang="en-US" altLang="zh-CN" dirty="0" smtClean="0">
                <a:latin typeface="FrutigerLTStd-Light"/>
              </a:rPr>
              <a:t> domain plays an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inhibitory role in regulating the receptor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6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82040" y="1943207"/>
            <a:ext cx="10594848" cy="1485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271FF"/>
                </a:solidFill>
                <a:latin typeface="ACaslonPro-Regular"/>
              </a:rPr>
              <a:t>5.7 Yet other types of receptors enable mammalian cells </a:t>
            </a:r>
            <a:r>
              <a:rPr lang="en-US" altLang="zh-CN" sz="3200" dirty="0" smtClean="0">
                <a:solidFill>
                  <a:srgbClr val="1271FF"/>
                </a:solidFill>
                <a:latin typeface="ACaslonPro-Regular"/>
              </a:rPr>
              <a:t>to communicate </a:t>
            </a:r>
            <a:r>
              <a:rPr lang="en-US" altLang="zh-CN" sz="3200" dirty="0">
                <a:solidFill>
                  <a:srgbClr val="1271FF"/>
                </a:solidFill>
                <a:latin typeface="ACaslonPro-Regular"/>
              </a:rPr>
              <a:t>with their environment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6446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5345" y="289562"/>
            <a:ext cx="10451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/>
              <a:t>Receptors for cells to communicate with environment</a:t>
            </a:r>
            <a:endParaRPr lang="zh-CN" alt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46120" y="1312776"/>
            <a:ext cx="582928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1. Receptor tyrosine kinase;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2. Cytokine receptor: JAK-STAT signaling;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3. TGF-</a:t>
            </a:r>
            <a:r>
              <a:rPr lang="en-US" altLang="zh-CN" sz="2400" dirty="0" smtClean="0">
                <a:latin typeface="Symbol" panose="05050102010706020507" pitchFamily="18" charset="2"/>
              </a:rPr>
              <a:t>b</a:t>
            </a:r>
            <a:r>
              <a:rPr lang="en-US" altLang="zh-CN" sz="2400" dirty="0" smtClean="0"/>
              <a:t> receptor: TGF-</a:t>
            </a:r>
            <a:r>
              <a:rPr lang="en-US" altLang="zh-CN" sz="2400" dirty="0">
                <a:latin typeface="Symbol" panose="05050102010706020507" pitchFamily="18" charset="2"/>
              </a:rPr>
              <a:t>b</a:t>
            </a:r>
            <a:r>
              <a:rPr lang="en-US" altLang="zh-CN" sz="2400" dirty="0" smtClean="0"/>
              <a:t> - SMAD signaling;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4. Notch receptor;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5. Patched-Smoothened: Hedgehog pathway;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6. Frizzled receptor: </a:t>
            </a:r>
            <a:r>
              <a:rPr lang="en-US" altLang="zh-CN" sz="2400" dirty="0" err="1" smtClean="0"/>
              <a:t>Wnt</a:t>
            </a:r>
            <a:r>
              <a:rPr lang="en-US" altLang="zh-CN" sz="2400" dirty="0" smtClean="0"/>
              <a:t> signaling;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7. G-protein-coupled receptor (GPCR);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8. Integrin;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9. Nuclear receptor; 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652717" y="529532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**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54989" y="582987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**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57261" y="419441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**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 descr="figure_05_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437" y="1023831"/>
            <a:ext cx="7989154" cy="360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87105" y="4861525"/>
            <a:ext cx="109728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u="sng" dirty="0" smtClean="0">
                <a:latin typeface="FrutigerLTStd-Light"/>
              </a:rPr>
              <a:t>The </a:t>
            </a:r>
            <a:r>
              <a:rPr lang="en-US" altLang="zh-CN" u="sng" dirty="0">
                <a:latin typeface="FrutigerLTStd-Light"/>
              </a:rPr>
              <a:t>interferon </a:t>
            </a:r>
            <a:r>
              <a:rPr lang="en-US" altLang="zh-CN" u="sng" dirty="0" smtClean="0">
                <a:latin typeface="FrutigerLTStd-Light"/>
              </a:rPr>
              <a:t>receptor (IFN-R</a:t>
            </a:r>
            <a:r>
              <a:rPr lang="en-US" altLang="zh-CN" u="sng" dirty="0">
                <a:latin typeface="FrutigerLTStd-Light"/>
              </a:rPr>
              <a:t>, </a:t>
            </a:r>
            <a:r>
              <a:rPr lang="en-US" altLang="zh-CN" i="1" u="sng" dirty="0">
                <a:latin typeface="FrutigerLTStd-LightItalic"/>
              </a:rPr>
              <a:t>dark green</a:t>
            </a:r>
            <a:r>
              <a:rPr lang="en-US" altLang="zh-CN" u="sng" dirty="0">
                <a:latin typeface="FrutigerLTStd-Light"/>
              </a:rPr>
              <a:t>), like the </a:t>
            </a:r>
            <a:r>
              <a:rPr lang="en-US" altLang="zh-CN" u="sng" dirty="0" smtClean="0">
                <a:latin typeface="FrutigerLTStd-Light"/>
              </a:rPr>
              <a:t>receptors for </a:t>
            </a:r>
            <a:r>
              <a:rPr lang="en-US" altLang="zh-CN" u="sng" dirty="0">
                <a:latin typeface="FrutigerLTStd-Light"/>
              </a:rPr>
              <a:t>erythropoietin and </a:t>
            </a:r>
            <a:r>
              <a:rPr lang="en-US" altLang="zh-CN" u="sng" dirty="0" err="1" smtClean="0">
                <a:latin typeface="FrutigerLTStd-Light"/>
              </a:rPr>
              <a:t>thrombopoietin</a:t>
            </a:r>
            <a:r>
              <a:rPr lang="en-US" altLang="zh-CN" u="sng" dirty="0" smtClean="0">
                <a:latin typeface="FrutigerLTStd-Light"/>
              </a:rPr>
              <a:t>, carries </a:t>
            </a:r>
            <a:r>
              <a:rPr lang="en-US" altLang="zh-CN" u="sng" dirty="0" err="1">
                <a:latin typeface="FrutigerLTStd-Light"/>
              </a:rPr>
              <a:t>noncovalently</a:t>
            </a:r>
            <a:r>
              <a:rPr lang="en-US" altLang="zh-CN" u="sng" dirty="0">
                <a:latin typeface="FrutigerLTStd-Light"/>
              </a:rPr>
              <a:t> attached </a:t>
            </a:r>
            <a:r>
              <a:rPr lang="en-US" altLang="zh-CN" u="sng" dirty="0" smtClean="0">
                <a:latin typeface="FrutigerLTStd-Light"/>
              </a:rPr>
              <a:t>tyrosine kinases </a:t>
            </a:r>
            <a:r>
              <a:rPr lang="en-US" altLang="zh-CN" u="sng" dirty="0">
                <a:latin typeface="FrutigerLTStd-Light"/>
              </a:rPr>
              <a:t>(TKs) of the </a:t>
            </a:r>
            <a:r>
              <a:rPr lang="en-US" altLang="zh-CN" u="sng" dirty="0" err="1">
                <a:latin typeface="FrutigerLTStd-Light"/>
              </a:rPr>
              <a:t>Jak</a:t>
            </a:r>
            <a:r>
              <a:rPr lang="en-US" altLang="zh-CN" u="sng" dirty="0">
                <a:latin typeface="FrutigerLTStd-Light"/>
              </a:rPr>
              <a:t> family (in </a:t>
            </a:r>
            <a:r>
              <a:rPr lang="en-US" altLang="zh-CN" u="sng" dirty="0" smtClean="0">
                <a:latin typeface="FrutigerLTStd-Light"/>
              </a:rPr>
              <a:t>this case</a:t>
            </a:r>
            <a:r>
              <a:rPr lang="en-US" altLang="zh-CN" u="sng" dirty="0">
                <a:latin typeface="FrutigerLTStd-Light"/>
              </a:rPr>
              <a:t>, Tyk2 and Jak1).</a:t>
            </a:r>
            <a:r>
              <a:rPr lang="en-US" altLang="zh-CN" dirty="0">
                <a:latin typeface="FrutigerLTStd-Light"/>
              </a:rPr>
              <a:t> Upon </a:t>
            </a:r>
            <a:r>
              <a:rPr lang="en-US" altLang="zh-CN" dirty="0" smtClean="0">
                <a:latin typeface="FrutigerLTStd-Light"/>
              </a:rPr>
              <a:t>ligand binding, the two </a:t>
            </a:r>
            <a:r>
              <a:rPr lang="en-US" altLang="zh-CN" dirty="0">
                <a:latin typeface="FrutigerLTStd-Light"/>
              </a:rPr>
              <a:t>TKs </a:t>
            </a:r>
            <a:r>
              <a:rPr lang="en-US" altLang="zh-CN" dirty="0" err="1">
                <a:latin typeface="FrutigerLTStd-Light"/>
              </a:rPr>
              <a:t>transphosphorylate</a:t>
            </a:r>
            <a:r>
              <a:rPr lang="en-US" altLang="zh-CN" dirty="0">
                <a:latin typeface="FrutigerLTStd-Light"/>
              </a:rPr>
              <a:t> and </a:t>
            </a:r>
            <a:r>
              <a:rPr lang="en-US" altLang="zh-CN" dirty="0" smtClean="0">
                <a:latin typeface="FrutigerLTStd-Light"/>
              </a:rPr>
              <a:t>thereby activate </a:t>
            </a:r>
            <a:r>
              <a:rPr lang="en-US" altLang="zh-CN" dirty="0">
                <a:latin typeface="FrutigerLTStd-Light"/>
              </a:rPr>
              <a:t>one another. Subsequently, </a:t>
            </a:r>
            <a:r>
              <a:rPr lang="en-US" altLang="zh-CN" dirty="0" smtClean="0">
                <a:latin typeface="FrutigerLTStd-Light"/>
              </a:rPr>
              <a:t>they phosphorylate </a:t>
            </a:r>
            <a:r>
              <a:rPr lang="en-US" altLang="zh-CN" dirty="0">
                <a:latin typeface="FrutigerLTStd-Light"/>
              </a:rPr>
              <a:t>the C-terminal tails of </a:t>
            </a:r>
            <a:r>
              <a:rPr lang="en-US" altLang="zh-CN" dirty="0" smtClean="0">
                <a:latin typeface="FrutigerLTStd-Light"/>
              </a:rPr>
              <a:t>the receptor </a:t>
            </a:r>
            <a:r>
              <a:rPr lang="en-US" altLang="zh-CN" dirty="0">
                <a:latin typeface="FrutigerLTStd-Light"/>
              </a:rPr>
              <a:t>subunits, placing the </a:t>
            </a:r>
            <a:r>
              <a:rPr lang="en-US" altLang="zh-CN" dirty="0" smtClean="0">
                <a:latin typeface="FrutigerLTStd-Light"/>
              </a:rPr>
              <a:t>receptor in </a:t>
            </a:r>
            <a:r>
              <a:rPr lang="en-US" altLang="zh-CN" dirty="0">
                <a:latin typeface="FrutigerLTStd-Light"/>
              </a:rPr>
              <a:t>an actively signaling </a:t>
            </a:r>
            <a:r>
              <a:rPr lang="en-US" altLang="zh-CN" dirty="0" smtClean="0">
                <a:latin typeface="FrutigerLTStd-Light"/>
              </a:rPr>
              <a:t>configuration, much </a:t>
            </a:r>
            <a:r>
              <a:rPr lang="en-US" altLang="zh-CN" dirty="0">
                <a:latin typeface="FrutigerLTStd-Light"/>
              </a:rPr>
              <a:t>like the receptor tyrosine </a:t>
            </a:r>
            <a:r>
              <a:rPr lang="en-US" altLang="zh-CN" dirty="0" smtClean="0">
                <a:latin typeface="FrutigerLTStd-Light"/>
              </a:rPr>
              <a:t>kinases described </a:t>
            </a:r>
            <a:r>
              <a:rPr lang="en-US" altLang="zh-CN" dirty="0">
                <a:latin typeface="FrutigerLTStd-Light"/>
              </a:rPr>
              <a:t>in Section 5.6.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2013437" y="263538"/>
            <a:ext cx="87201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5.19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Structure of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cytokine receptors</a:t>
            </a:r>
            <a:endParaRPr lang="zh-CN" alt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9156040" y="3994963"/>
            <a:ext cx="2440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JAK-STAT signaling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794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 descr="figure_05_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809" y="904255"/>
            <a:ext cx="6638543" cy="4092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9992" y="5024032"/>
            <a:ext cx="1055217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The structure of the TGF-</a:t>
            </a:r>
            <a:r>
              <a:rPr lang="en-US" altLang="zh-CN" sz="2000" dirty="0" smtClean="0">
                <a:latin typeface="TimesNewRomanPSMT"/>
              </a:rPr>
              <a:t>β </a:t>
            </a:r>
            <a:r>
              <a:rPr lang="en-US" altLang="zh-CN" dirty="0" smtClean="0">
                <a:latin typeface="FrutigerLTStd-Light"/>
              </a:rPr>
              <a:t>receptor is superficially similar to that of tyrosine kinase receptors (RTKs), in that both types of receptors signal through cytoplasmic kinase domains.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However, the kinase domains of TGF-</a:t>
            </a:r>
            <a:r>
              <a:rPr lang="en-US" altLang="zh-CN" sz="2000" u="sng" dirty="0" smtClean="0">
                <a:solidFill>
                  <a:srgbClr val="FF0000"/>
                </a:solidFill>
                <a:latin typeface="TimesNewRomanPSMT"/>
              </a:rPr>
              <a:t>β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receptors specifically phosphorylate serine and threonine, rather than tyrosine residues. </a:t>
            </a:r>
            <a:endParaRPr lang="zh-CN" altLang="en-US" u="sn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61795" y="183046"/>
            <a:ext cx="8468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5.20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Structure of the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TGF-</a:t>
            </a:r>
            <a:r>
              <a:rPr lang="en-US" altLang="zh-CN" sz="3200" b="1" dirty="0" smtClean="0">
                <a:solidFill>
                  <a:srgbClr val="000000"/>
                </a:solidFill>
                <a:latin typeface="TimesNewRomanPS-BoldMT"/>
              </a:rPr>
              <a:t>β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receptor</a:t>
            </a:r>
            <a:endParaRPr lang="zh-CN" alt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3585126" y="6442948"/>
            <a:ext cx="4557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222222"/>
                </a:solidFill>
                <a:latin typeface="Arial" panose="020B0604020202020204" pitchFamily="34" charset="0"/>
              </a:rPr>
              <a:t>Transforming growth factor beta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altLang="zh-CN" dirty="0" smtClean="0">
                <a:solidFill>
                  <a:srgbClr val="222222"/>
                </a:solidFill>
                <a:latin typeface="Arial" panose="020B0604020202020204" pitchFamily="34" charset="0"/>
              </a:rPr>
              <a:t>:</a:t>
            </a:r>
            <a:r>
              <a:rPr lang="en-US" altLang="zh-CN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TGF-β</a:t>
            </a:r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8383694" y="4317933"/>
            <a:ext cx="3088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TGF-</a:t>
            </a:r>
            <a:r>
              <a:rPr lang="en-US" altLang="zh-CN" sz="2400" dirty="0">
                <a:latin typeface="Symbol" panose="05050102010706020507" pitchFamily="18" charset="2"/>
              </a:rPr>
              <a:t>b</a:t>
            </a:r>
            <a:r>
              <a:rPr lang="en-US" altLang="zh-CN" sz="2400" dirty="0"/>
              <a:t> - SMAD signaling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5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figure_05_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16" y="884785"/>
            <a:ext cx="6422004" cy="5688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016999" y="1287155"/>
            <a:ext cx="466039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The </a:t>
            </a:r>
            <a:r>
              <a:rPr lang="en-US" altLang="zh-CN" dirty="0">
                <a:latin typeface="FrutigerLTStd-Light"/>
              </a:rPr>
              <a:t>Notch receptor (</a:t>
            </a:r>
            <a:r>
              <a:rPr lang="en-US" altLang="zh-CN" i="1" dirty="0" smtClean="0">
                <a:latin typeface="FrutigerLTStd-LightItalic"/>
              </a:rPr>
              <a:t>green</a:t>
            </a:r>
            <a:r>
              <a:rPr lang="en-US" altLang="zh-CN" dirty="0" smtClean="0">
                <a:latin typeface="FrutigerLTStd-Light"/>
              </a:rPr>
              <a:t>) appears </a:t>
            </a:r>
            <a:r>
              <a:rPr lang="en-US" altLang="zh-CN" dirty="0">
                <a:latin typeface="FrutigerLTStd-Light"/>
              </a:rPr>
              <a:t>to embody a very </a:t>
            </a:r>
            <a:r>
              <a:rPr lang="en-US" altLang="zh-CN" dirty="0" smtClean="0">
                <a:latin typeface="FrutigerLTStd-Light"/>
              </a:rPr>
              <a:t>primitive type </a:t>
            </a:r>
            <a:r>
              <a:rPr lang="en-US" altLang="zh-CN" dirty="0">
                <a:latin typeface="FrutigerLTStd-Light"/>
              </a:rPr>
              <a:t>of signaling.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It is composed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of two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portions that are associated 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via </a:t>
            </a:r>
            <a:r>
              <a:rPr lang="en-US" altLang="zh-CN" u="sng" dirty="0" err="1" smtClean="0">
                <a:solidFill>
                  <a:srgbClr val="FF0000"/>
                </a:solidFill>
                <a:latin typeface="FrutigerLTStd-Light"/>
              </a:rPr>
              <a:t>noncovalent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u="sng" dirty="0">
                <a:solidFill>
                  <a:srgbClr val="FF0000"/>
                </a:solidFill>
                <a:latin typeface="FrutigerLTStd-Light"/>
              </a:rPr>
              <a:t>interactions. </a:t>
            </a:r>
            <a:r>
              <a:rPr lang="en-US" altLang="zh-CN" dirty="0">
                <a:latin typeface="FrutigerLTStd-Light"/>
              </a:rPr>
              <a:t>After it </a:t>
            </a:r>
            <a:r>
              <a:rPr lang="en-US" altLang="zh-CN" dirty="0" smtClean="0">
                <a:latin typeface="FrutigerLTStd-Light"/>
              </a:rPr>
              <a:t>has bound </a:t>
            </a:r>
            <a:r>
              <a:rPr lang="en-US" altLang="zh-CN" dirty="0">
                <a:latin typeface="FrutigerLTStd-Light"/>
              </a:rPr>
              <a:t>a </a:t>
            </a:r>
            <a:r>
              <a:rPr lang="en-US" altLang="zh-CN" dirty="0" smtClean="0">
                <a:latin typeface="FrutigerLTStd-Light"/>
              </a:rPr>
              <a:t>ligand (e.g., </a:t>
            </a:r>
            <a:r>
              <a:rPr lang="en-US" altLang="zh-CN" dirty="0" err="1" smtClean="0">
                <a:latin typeface="FrutigerLTStd-Light"/>
              </a:rPr>
              <a:t>NotchL</a:t>
            </a:r>
            <a:r>
              <a:rPr lang="en-US" altLang="zh-CN" dirty="0" smtClean="0">
                <a:latin typeface="FrutigerLTStd-Light"/>
              </a:rPr>
              <a:t> or, as shown here, Delta, </a:t>
            </a:r>
            <a:r>
              <a:rPr lang="en-US" altLang="zh-CN" i="1" dirty="0" smtClean="0">
                <a:latin typeface="FrutigerLTStd-LightItalic"/>
              </a:rPr>
              <a:t>pink</a:t>
            </a:r>
            <a:r>
              <a:rPr lang="en-US" altLang="zh-CN" dirty="0" smtClean="0">
                <a:latin typeface="FrutigerLTStd-Light"/>
              </a:rPr>
              <a:t>) that </a:t>
            </a:r>
            <a:r>
              <a:rPr lang="en-US" altLang="zh-CN" dirty="0">
                <a:latin typeface="FrutigerLTStd-Light"/>
              </a:rPr>
              <a:t>is being </a:t>
            </a:r>
            <a:r>
              <a:rPr lang="en-US" altLang="zh-CN" dirty="0" smtClean="0">
                <a:latin typeface="FrutigerLTStd-Light"/>
              </a:rPr>
              <a:t>displayed on </a:t>
            </a:r>
            <a:r>
              <a:rPr lang="en-US" altLang="zh-CN" dirty="0">
                <a:latin typeface="FrutigerLTStd-Light"/>
              </a:rPr>
              <a:t>the surface of an adjacent cell, </a:t>
            </a:r>
            <a:r>
              <a:rPr lang="en-US" altLang="zh-CN" dirty="0" smtClean="0">
                <a:latin typeface="FrutigerLTStd-Light"/>
              </a:rPr>
              <a:t>the </a:t>
            </a:r>
            <a:r>
              <a:rPr lang="sv-SE" altLang="zh-CN" dirty="0" smtClean="0">
                <a:latin typeface="FrutigerLTStd-Light"/>
              </a:rPr>
              <a:t>Delta </a:t>
            </a:r>
            <a:r>
              <a:rPr lang="sv-SE" altLang="zh-CN" dirty="0">
                <a:latin typeface="FrutigerLTStd-Light"/>
              </a:rPr>
              <a:t>ligand undergoes endocytosis </a:t>
            </a:r>
            <a:r>
              <a:rPr lang="sv-SE" altLang="zh-CN" dirty="0" smtClean="0">
                <a:latin typeface="FrutigerLTStd-Light"/>
              </a:rPr>
              <a:t>into </a:t>
            </a:r>
            <a:r>
              <a:rPr lang="en-US" altLang="zh-CN" dirty="0" smtClean="0">
                <a:latin typeface="FrutigerLTStd-Light"/>
              </a:rPr>
              <a:t>the </a:t>
            </a:r>
            <a:r>
              <a:rPr lang="en-US" altLang="zh-CN" dirty="0">
                <a:latin typeface="FrutigerLTStd-Light"/>
              </a:rPr>
              <a:t>ligand-presenting cell, which </a:t>
            </a:r>
            <a:r>
              <a:rPr lang="en-US" altLang="zh-CN" dirty="0" smtClean="0">
                <a:latin typeface="FrutigerLTStd-Light"/>
              </a:rPr>
              <a:t>triggers two </a:t>
            </a:r>
            <a:r>
              <a:rPr lang="en-US" altLang="zh-CN" dirty="0">
                <a:latin typeface="FrutigerLTStd-Light"/>
              </a:rPr>
              <a:t>successive </a:t>
            </a:r>
            <a:r>
              <a:rPr lang="en-US" altLang="zh-CN" dirty="0" err="1">
                <a:latin typeface="FrutigerLTStd-Light"/>
              </a:rPr>
              <a:t>proteolytic</a:t>
            </a:r>
            <a:r>
              <a:rPr lang="en-US" altLang="zh-CN" dirty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cleavages of </a:t>
            </a:r>
            <a:r>
              <a:rPr lang="en-US" altLang="zh-CN" dirty="0">
                <a:latin typeface="FrutigerLTStd-Light"/>
              </a:rPr>
              <a:t>the Notch receptor. The </a:t>
            </a:r>
            <a:r>
              <a:rPr lang="en-US" altLang="zh-CN" dirty="0" smtClean="0">
                <a:latin typeface="FrutigerLTStd-Light"/>
              </a:rPr>
              <a:t>resulting C-terminal </a:t>
            </a:r>
            <a:r>
              <a:rPr lang="en-US" altLang="zh-CN" dirty="0">
                <a:latin typeface="FrutigerLTStd-Light"/>
              </a:rPr>
              <a:t>cytoplasmic fragment of </a:t>
            </a:r>
            <a:r>
              <a:rPr lang="en-US" altLang="zh-CN" dirty="0" smtClean="0">
                <a:latin typeface="FrutigerLTStd-Light"/>
              </a:rPr>
              <a:t>the Notch </a:t>
            </a:r>
            <a:r>
              <a:rPr lang="en-US" altLang="zh-CN" dirty="0">
                <a:latin typeface="FrutigerLTStd-Light"/>
              </a:rPr>
              <a:t>receptor is thereby freed, </a:t>
            </a:r>
            <a:r>
              <a:rPr lang="en-US" altLang="zh-CN" dirty="0" smtClean="0">
                <a:latin typeface="FrutigerLTStd-Light"/>
              </a:rPr>
              <a:t>allowing it </a:t>
            </a:r>
            <a:r>
              <a:rPr lang="en-US" altLang="zh-CN" dirty="0">
                <a:latin typeface="FrutigerLTStd-Light"/>
              </a:rPr>
              <a:t>to migrate to the cell nucleus, </a:t>
            </a:r>
            <a:r>
              <a:rPr lang="en-US" altLang="zh-CN" dirty="0" smtClean="0">
                <a:latin typeface="FrutigerLTStd-Light"/>
              </a:rPr>
              <a:t>where it </a:t>
            </a:r>
            <a:r>
              <a:rPr lang="en-US" altLang="zh-CN" dirty="0">
                <a:latin typeface="FrutigerLTStd-Light"/>
              </a:rPr>
              <a:t>alters the expression of certain </a:t>
            </a:r>
            <a:r>
              <a:rPr lang="en-US" altLang="zh-CN" dirty="0" smtClean="0">
                <a:latin typeface="FrutigerLTStd-Light"/>
              </a:rPr>
              <a:t>genes. 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828800" y="231937"/>
            <a:ext cx="82224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5.21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Structure of the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Notch receptor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6394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2311" y="1985680"/>
            <a:ext cx="1064056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UtopiaStd-Regular"/>
              </a:rPr>
              <a:t>Curiously, the Patched</a:t>
            </a:r>
            <a:r>
              <a:rPr lang="en-US" altLang="zh-CN" sz="2400" dirty="0">
                <a:latin typeface="TimesNewRomanPSMT"/>
              </a:rPr>
              <a:t>–</a:t>
            </a:r>
            <a:r>
              <a:rPr lang="en-US" altLang="zh-CN" sz="2400" dirty="0">
                <a:latin typeface="UtopiaStd-Regular"/>
              </a:rPr>
              <a:t>Smoothened signaling system depends on a structure </a:t>
            </a:r>
            <a:r>
              <a:rPr lang="en-US" altLang="zh-CN" sz="2400" dirty="0" smtClean="0">
                <a:latin typeface="UtopiaStd-Regular"/>
              </a:rPr>
              <a:t>that was </a:t>
            </a:r>
            <a:r>
              <a:rPr lang="en-US" altLang="zh-CN" sz="2400" dirty="0">
                <a:latin typeface="UtopiaStd-Regular"/>
              </a:rPr>
              <a:t>once dismissed as a vestige of our early origins as </a:t>
            </a:r>
            <a:r>
              <a:rPr lang="en-US" altLang="zh-CN" sz="2400" dirty="0" smtClean="0">
                <a:latin typeface="UtopiaStd-Regular"/>
              </a:rPr>
              <a:t>ciliated (</a:t>
            </a:r>
            <a:r>
              <a:rPr lang="zh-CN" altLang="en-US" sz="2400" dirty="0"/>
              <a:t>有纤毛的</a:t>
            </a:r>
            <a:r>
              <a:rPr lang="en-US" altLang="zh-CN" sz="2400" dirty="0" smtClean="0">
                <a:latin typeface="UtopiaStd-Regular"/>
              </a:rPr>
              <a:t>) single cell eukaryotes</a:t>
            </a:r>
            <a:r>
              <a:rPr lang="en-US" altLang="zh-CN" sz="2400" dirty="0">
                <a:latin typeface="UtopiaStd-Regular"/>
              </a:rPr>
              <a:t>. A primary cilium protrudes from the surfaces of many if not all </a:t>
            </a:r>
            <a:r>
              <a:rPr lang="en-US" altLang="zh-CN" sz="2400" dirty="0" smtClean="0">
                <a:latin typeface="UtopiaStd-Regular"/>
              </a:rPr>
              <a:t>mammalian cell </a:t>
            </a:r>
            <a:r>
              <a:rPr lang="en-US" altLang="zh-CN" sz="2400" dirty="0">
                <a:latin typeface="UtopiaStd-Regular"/>
              </a:rPr>
              <a:t>types (see Figure 5.22B). Normally, Smoothened (</a:t>
            </a:r>
            <a:r>
              <a:rPr lang="en-US" altLang="zh-CN" sz="2400" dirty="0" err="1">
                <a:latin typeface="UtopiaStd-Regular"/>
              </a:rPr>
              <a:t>Smo</a:t>
            </a:r>
            <a:r>
              <a:rPr lang="en-US" altLang="zh-CN" sz="2400" dirty="0">
                <a:latin typeface="UtopiaStd-Regular"/>
              </a:rPr>
              <a:t>) and the </a:t>
            </a:r>
            <a:r>
              <a:rPr lang="en-US" altLang="zh-CN" sz="2400" dirty="0" err="1">
                <a:latin typeface="UtopiaStd-Regular"/>
              </a:rPr>
              <a:t>Gli</a:t>
            </a:r>
            <a:r>
              <a:rPr lang="en-US" altLang="zh-CN" sz="2400" dirty="0">
                <a:latin typeface="UtopiaStd-Regular"/>
              </a:rPr>
              <a:t> </a:t>
            </a:r>
            <a:r>
              <a:rPr lang="en-US" altLang="zh-CN" sz="2400" dirty="0" smtClean="0">
                <a:latin typeface="UtopiaStd-Regular"/>
              </a:rPr>
              <a:t>transcription factor </a:t>
            </a:r>
            <a:r>
              <a:rPr lang="en-US" altLang="zh-CN" sz="2400" dirty="0">
                <a:latin typeface="UtopiaStd-Regular"/>
              </a:rPr>
              <a:t>cycle back and forth out of the primary cilium (Figure 5.22A and C</a:t>
            </a:r>
            <a:r>
              <a:rPr lang="en-US" altLang="zh-CN" sz="2400" dirty="0" smtClean="0">
                <a:latin typeface="UtopiaStd-Regular"/>
              </a:rPr>
              <a:t>). However</a:t>
            </a:r>
            <a:r>
              <a:rPr lang="en-US" altLang="zh-CN" sz="2400" dirty="0">
                <a:latin typeface="UtopiaStd-Regular"/>
              </a:rPr>
              <a:t>, when a Hedgehog (</a:t>
            </a:r>
            <a:r>
              <a:rPr lang="en-US" altLang="zh-CN" sz="2400" dirty="0" err="1">
                <a:latin typeface="UtopiaStd-Regular"/>
              </a:rPr>
              <a:t>Hh</a:t>
            </a:r>
            <a:r>
              <a:rPr lang="en-US" altLang="zh-CN" sz="2400" dirty="0">
                <a:latin typeface="UtopiaStd-Regular"/>
              </a:rPr>
              <a:t>) ligand binds its cognate receptor, Patched, in </a:t>
            </a:r>
            <a:r>
              <a:rPr lang="en-US" altLang="zh-CN" sz="2400" dirty="0" smtClean="0">
                <a:latin typeface="UtopiaStd-Regular"/>
              </a:rPr>
              <a:t>the plasma </a:t>
            </a:r>
            <a:r>
              <a:rPr lang="en-US" altLang="zh-CN" sz="2400" dirty="0">
                <a:latin typeface="UtopiaStd-Regular"/>
              </a:rPr>
              <a:t>membrane, Smoothened and </a:t>
            </a:r>
            <a:r>
              <a:rPr lang="en-US" altLang="zh-CN" sz="2400" dirty="0" err="1">
                <a:latin typeface="UtopiaStd-Regular"/>
              </a:rPr>
              <a:t>Gli</a:t>
            </a:r>
            <a:r>
              <a:rPr lang="en-US" altLang="zh-CN" sz="2400" dirty="0">
                <a:latin typeface="UtopiaStd-Regular"/>
              </a:rPr>
              <a:t> accumulate in the primary cilium, where </a:t>
            </a:r>
            <a:r>
              <a:rPr lang="en-US" altLang="zh-CN" sz="2400" dirty="0" err="1" smtClean="0">
                <a:latin typeface="UtopiaStd-Regular"/>
              </a:rPr>
              <a:t>Gli</a:t>
            </a:r>
            <a:r>
              <a:rPr lang="en-US" altLang="zh-CN" sz="2400" dirty="0" smtClean="0">
                <a:latin typeface="UtopiaStd-Regular"/>
              </a:rPr>
              <a:t> is </a:t>
            </a:r>
            <a:r>
              <a:rPr lang="en-US" altLang="zh-CN" sz="2400" dirty="0">
                <a:latin typeface="UtopiaStd-Regular"/>
              </a:rPr>
              <a:t>converted from a transcriptional repressor into an inducer of transcription and </a:t>
            </a:r>
            <a:r>
              <a:rPr lang="en-US" altLang="zh-CN" sz="2400" dirty="0" smtClean="0">
                <a:latin typeface="UtopiaStd-Regular"/>
              </a:rPr>
              <a:t>is dispatched </a:t>
            </a:r>
            <a:r>
              <a:rPr lang="en-US" altLang="zh-CN" sz="2400" dirty="0">
                <a:latin typeface="UtopiaStd-Regular"/>
              </a:rPr>
              <a:t>to the nucleus.</a:t>
            </a:r>
            <a:endParaRPr lang="zh-CN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2578276" y="709856"/>
            <a:ext cx="74286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The Patched–Smoothened signaling system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888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74064" y="2182291"/>
            <a:ext cx="9415272" cy="1485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271FF"/>
                </a:solidFill>
                <a:latin typeface="ACaslonPro-Regular"/>
              </a:rPr>
              <a:t>5.1 Normal metazoan cells control each other’s lives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3187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 descr="figure_05_22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58" y="1417319"/>
            <a:ext cx="5812915" cy="4363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74521" y="408948"/>
            <a:ext cx="86320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5.22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The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Patched–Smoothened signaling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system</a:t>
            </a:r>
            <a:endParaRPr lang="zh-CN" alt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444573" y="2814779"/>
            <a:ext cx="48249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FrutigerLTStd-Light"/>
              </a:rPr>
              <a:t>The Hedgehog pathway </a:t>
            </a:r>
            <a:r>
              <a:rPr lang="en-US" altLang="zh-CN" sz="2000" dirty="0">
                <a:latin typeface="FrutigerLTStd-Light"/>
              </a:rPr>
              <a:t>utilizes its own, </a:t>
            </a:r>
            <a:r>
              <a:rPr lang="en-US" altLang="zh-CN" sz="2000" dirty="0" smtClean="0">
                <a:latin typeface="FrutigerLTStd-Light"/>
              </a:rPr>
              <a:t>unique signaling </a:t>
            </a:r>
            <a:r>
              <a:rPr lang="en-US" altLang="zh-CN" sz="2000" dirty="0">
                <a:latin typeface="FrutigerLTStd-Light"/>
              </a:rPr>
              <a:t>system.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5211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figure_05_22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721" y="1370770"/>
            <a:ext cx="3729406" cy="2674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77620" y="487630"/>
            <a:ext cx="98146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5.22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The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Patched–Smoothened signaling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system</a:t>
            </a:r>
            <a:endParaRPr lang="zh-CN" alt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1027176" y="4591216"/>
            <a:ext cx="100644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FrutigerLTStd-Light"/>
              </a:rPr>
              <a:t>The </a:t>
            </a:r>
            <a:r>
              <a:rPr lang="en-US" altLang="zh-CN" sz="2400" dirty="0" smtClean="0">
                <a:latin typeface="FrutigerLTStd-Light"/>
              </a:rPr>
              <a:t>Smoothened receptor is displayed </a:t>
            </a:r>
            <a:r>
              <a:rPr lang="en-US" altLang="zh-CN" sz="2400" dirty="0">
                <a:latin typeface="FrutigerLTStd-Light"/>
              </a:rPr>
              <a:t>on the surface of primary </a:t>
            </a:r>
            <a:r>
              <a:rPr lang="en-US" altLang="zh-CN" sz="2400" dirty="0" smtClean="0">
                <a:latin typeface="FrutigerLTStd-Light"/>
              </a:rPr>
              <a:t>cilia (</a:t>
            </a:r>
            <a:r>
              <a:rPr lang="en-US" altLang="zh-CN" sz="2400" i="1" dirty="0" smtClean="0">
                <a:latin typeface="FrutigerLTStd-LightItalic"/>
              </a:rPr>
              <a:t>white </a:t>
            </a:r>
            <a:r>
              <a:rPr lang="en-US" altLang="zh-CN" sz="2400" i="1" dirty="0">
                <a:latin typeface="FrutigerLTStd-LightItalic"/>
              </a:rPr>
              <a:t>arrow</a:t>
            </a:r>
            <a:r>
              <a:rPr lang="en-US" altLang="zh-CN" sz="2400" dirty="0">
                <a:latin typeface="FrutigerLTStd-Light"/>
              </a:rPr>
              <a:t>), which protrude from </a:t>
            </a:r>
            <a:r>
              <a:rPr lang="en-US" altLang="zh-CN" sz="2400" dirty="0" smtClean="0">
                <a:latin typeface="FrutigerLTStd-Light"/>
              </a:rPr>
              <a:t>the plasma </a:t>
            </a:r>
            <a:r>
              <a:rPr lang="en-US" altLang="zh-CN" sz="2400" dirty="0">
                <a:latin typeface="FrutigerLTStd-Light"/>
              </a:rPr>
              <a:t>membrane of many and </a:t>
            </a:r>
            <a:r>
              <a:rPr lang="en-US" altLang="zh-CN" sz="2400" dirty="0" smtClean="0">
                <a:latin typeface="FrutigerLTStd-Light"/>
              </a:rPr>
              <a:t>perhaps all </a:t>
            </a:r>
            <a:r>
              <a:rPr lang="en-US" altLang="zh-CN" sz="2400" dirty="0">
                <a:latin typeface="FrutigerLTStd-Light"/>
              </a:rPr>
              <a:t>mammalian cells, as is seen here </a:t>
            </a:r>
            <a:r>
              <a:rPr lang="en-US" altLang="zh-CN" sz="2400" dirty="0" smtClean="0">
                <a:latin typeface="FrutigerLTStd-Light"/>
              </a:rPr>
              <a:t>on the </a:t>
            </a:r>
            <a:r>
              <a:rPr lang="en-US" altLang="zh-CN" sz="2400" dirty="0">
                <a:latin typeface="FrutigerLTStd-Light"/>
              </a:rPr>
              <a:t>surface of an epithelial cell.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29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 descr="figure_05_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46" y="896112"/>
            <a:ext cx="7098010" cy="549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382256" y="1031482"/>
            <a:ext cx="4715256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FrutigerLTStd-Light"/>
              </a:rPr>
              <a:t>Receptors of the </a:t>
            </a:r>
            <a:r>
              <a:rPr lang="en-US" altLang="zh-CN" b="1" dirty="0" err="1">
                <a:solidFill>
                  <a:srgbClr val="FF0000"/>
                </a:solidFill>
                <a:latin typeface="FrutigerLTStd-Light"/>
              </a:rPr>
              <a:t>Wnt</a:t>
            </a:r>
            <a:r>
              <a:rPr lang="en-US" altLang="zh-CN" dirty="0">
                <a:latin typeface="FrutigerLTStd-Light"/>
              </a:rPr>
              <a:t> proteins are members of </a:t>
            </a:r>
            <a:r>
              <a:rPr lang="en-US" altLang="zh-CN" dirty="0" smtClean="0">
                <a:latin typeface="FrutigerLTStd-Light"/>
              </a:rPr>
              <a:t>the Frizzled </a:t>
            </a:r>
            <a:r>
              <a:rPr lang="en-US" altLang="zh-CN" dirty="0">
                <a:latin typeface="FrutigerLTStd-Light"/>
              </a:rPr>
              <a:t>(</a:t>
            </a:r>
            <a:r>
              <a:rPr lang="en-US" altLang="zh-CN" dirty="0" err="1">
                <a:latin typeface="FrutigerLTStd-Light"/>
              </a:rPr>
              <a:t>Frz</a:t>
            </a:r>
            <a:r>
              <a:rPr lang="en-US" altLang="zh-CN" dirty="0">
                <a:latin typeface="FrutigerLTStd-Light"/>
              </a:rPr>
              <a:t>) family of </a:t>
            </a:r>
            <a:r>
              <a:rPr lang="en-US" altLang="zh-CN" dirty="0" smtClean="0">
                <a:latin typeface="FrutigerLTStd-Light"/>
              </a:rPr>
              <a:t>transmembrane proteins</a:t>
            </a:r>
            <a:r>
              <a:rPr lang="en-US" altLang="zh-CN" dirty="0">
                <a:latin typeface="FrutigerLTStd-Light"/>
              </a:rPr>
              <a:t>. In the canonical </a:t>
            </a:r>
            <a:r>
              <a:rPr lang="en-US" altLang="zh-CN" dirty="0" err="1">
                <a:latin typeface="FrutigerLTStd-Light"/>
              </a:rPr>
              <a:t>Wnt</a:t>
            </a:r>
            <a:r>
              <a:rPr lang="en-US" altLang="zh-CN" dirty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signaling pathway</a:t>
            </a:r>
            <a:r>
              <a:rPr lang="en-US" altLang="zh-CN" dirty="0">
                <a:latin typeface="FrutigerLTStd-Light"/>
              </a:rPr>
              <a:t>, and in the absence of </a:t>
            </a:r>
            <a:r>
              <a:rPr lang="en-US" altLang="zh-CN" dirty="0" err="1" smtClean="0">
                <a:latin typeface="FrutigerLTStd-Light"/>
              </a:rPr>
              <a:t>Wnt</a:t>
            </a:r>
            <a:r>
              <a:rPr lang="en-US" altLang="zh-CN" dirty="0" smtClean="0">
                <a:latin typeface="FrutigerLTStd-Light"/>
              </a:rPr>
              <a:t> ligand binding, </a:t>
            </a:r>
            <a:r>
              <a:rPr lang="en-US" altLang="zh-CN" dirty="0">
                <a:latin typeface="FrutigerLTStd-Light"/>
              </a:rPr>
              <a:t>a complex of </a:t>
            </a:r>
            <a:r>
              <a:rPr lang="en-US" altLang="zh-CN" dirty="0" err="1" smtClean="0">
                <a:latin typeface="FrutigerLTStd-Light"/>
              </a:rPr>
              <a:t>axin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and </a:t>
            </a:r>
            <a:r>
              <a:rPr lang="en-US" altLang="zh-CN" b="1" dirty="0" err="1">
                <a:solidFill>
                  <a:srgbClr val="FF0000"/>
                </a:solidFill>
                <a:latin typeface="FrutigerLTStd-Light"/>
              </a:rPr>
              <a:t>Apc</a:t>
            </a:r>
            <a:r>
              <a:rPr lang="en-US" altLang="zh-CN" dirty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allows glycogen </a:t>
            </a:r>
            <a:r>
              <a:rPr lang="en-US" altLang="zh-CN" dirty="0">
                <a:latin typeface="FrutigerLTStd-Light"/>
              </a:rPr>
              <a:t>synthase kinase-3</a:t>
            </a:r>
            <a:r>
              <a:rPr lang="el-GR" altLang="zh-CN" sz="2000" dirty="0">
                <a:latin typeface="TimesNewRomanPSMT"/>
              </a:rPr>
              <a:t>β </a:t>
            </a:r>
            <a:r>
              <a:rPr lang="el-GR" altLang="zh-CN" dirty="0">
                <a:latin typeface="FrutigerLTStd-Light"/>
              </a:rPr>
              <a:t>(</a:t>
            </a:r>
            <a:r>
              <a:rPr lang="en-US" altLang="zh-CN" dirty="0" smtClean="0">
                <a:latin typeface="FrutigerLTStd-Light"/>
              </a:rPr>
              <a:t>GSK-3</a:t>
            </a:r>
            <a:r>
              <a:rPr lang="en-US" altLang="zh-CN" sz="2000" dirty="0" smtClean="0">
                <a:latin typeface="TimesNewRomanPSMT"/>
              </a:rPr>
              <a:t>β</a:t>
            </a:r>
            <a:r>
              <a:rPr lang="en-US" altLang="zh-CN" dirty="0" smtClean="0">
                <a:latin typeface="FrutigerLTStd-Light"/>
              </a:rPr>
              <a:t>) </a:t>
            </a:r>
            <a:r>
              <a:rPr lang="en-US" altLang="zh-CN" dirty="0">
                <a:latin typeface="FrutigerLTStd-Light"/>
              </a:rPr>
              <a:t>to phosphorylate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NewRomanPSMT"/>
              </a:rPr>
              <a:t>β</a:t>
            </a:r>
            <a:r>
              <a:rPr lang="en-US" altLang="zh-CN" b="1" dirty="0" smtClean="0">
                <a:solidFill>
                  <a:srgbClr val="FF0000"/>
                </a:solidFill>
                <a:latin typeface="FrutigerLTStd-Light"/>
              </a:rPr>
              <a:t>-catenin</a:t>
            </a:r>
            <a:r>
              <a:rPr lang="en-US" altLang="zh-CN" dirty="0" smtClean="0">
                <a:latin typeface="FrutigerLTStd-Light"/>
              </a:rPr>
              <a:t>. </a:t>
            </a:r>
            <a:r>
              <a:rPr lang="en-US" altLang="zh-CN" dirty="0">
                <a:latin typeface="FrutigerLTStd-Light"/>
              </a:rPr>
              <a:t>This marks </a:t>
            </a:r>
            <a:r>
              <a:rPr lang="en-US" altLang="zh-CN" sz="2000" dirty="0">
                <a:latin typeface="TimesNewRomanPSMT"/>
              </a:rPr>
              <a:t>β</a:t>
            </a:r>
            <a:r>
              <a:rPr lang="en-US" altLang="zh-CN" dirty="0">
                <a:latin typeface="FrutigerLTStd-Light"/>
              </a:rPr>
              <a:t>-catenin for </a:t>
            </a:r>
            <a:r>
              <a:rPr lang="en-US" altLang="zh-CN" dirty="0" smtClean="0">
                <a:latin typeface="FrutigerLTStd-Light"/>
              </a:rPr>
              <a:t>rapid destruction </a:t>
            </a:r>
            <a:r>
              <a:rPr lang="en-US" altLang="zh-CN" dirty="0">
                <a:latin typeface="FrutigerLTStd-Light"/>
              </a:rPr>
              <a:t>by </a:t>
            </a:r>
            <a:r>
              <a:rPr lang="en-US" altLang="zh-CN" i="1" dirty="0">
                <a:latin typeface="FrutigerLTStd-LightItalic"/>
              </a:rPr>
              <a:t>proteolysis</a:t>
            </a:r>
            <a:r>
              <a:rPr lang="en-US" altLang="zh-CN" dirty="0">
                <a:latin typeface="FrutigerLTStd-Light"/>
              </a:rPr>
              <a:t>. </a:t>
            </a:r>
            <a:r>
              <a:rPr lang="en-US" altLang="zh-CN" dirty="0" smtClean="0">
                <a:latin typeface="FrutigerLTStd-Light"/>
              </a:rPr>
              <a:t>However, when </a:t>
            </a:r>
            <a:r>
              <a:rPr lang="en-US" altLang="zh-CN" dirty="0">
                <a:latin typeface="FrutigerLTStd-Light"/>
              </a:rPr>
              <a:t>a </a:t>
            </a:r>
            <a:r>
              <a:rPr lang="en-US" altLang="zh-CN" dirty="0" err="1">
                <a:latin typeface="FrutigerLTStd-Light"/>
              </a:rPr>
              <a:t>Wnt</a:t>
            </a:r>
            <a:r>
              <a:rPr lang="en-US" altLang="zh-CN" dirty="0">
                <a:latin typeface="FrutigerLTStd-Light"/>
              </a:rPr>
              <a:t> ligand binds to </a:t>
            </a:r>
            <a:r>
              <a:rPr lang="en-US" altLang="zh-CN" dirty="0" smtClean="0">
                <a:latin typeface="FrutigerLTStd-Light"/>
              </a:rPr>
              <a:t>certain Frizzled </a:t>
            </a:r>
            <a:r>
              <a:rPr lang="en-US" altLang="zh-CN" dirty="0">
                <a:latin typeface="FrutigerLTStd-Light"/>
              </a:rPr>
              <a:t>receptors </a:t>
            </a:r>
            <a:r>
              <a:rPr lang="en-US" altLang="zh-CN" dirty="0" smtClean="0">
                <a:latin typeface="FrutigerLTStd-Light"/>
              </a:rPr>
              <a:t>and the </a:t>
            </a:r>
            <a:r>
              <a:rPr lang="en-US" altLang="zh-CN" dirty="0">
                <a:latin typeface="FrutigerLTStd-Light"/>
              </a:rPr>
              <a:t>LRP </a:t>
            </a:r>
            <a:r>
              <a:rPr lang="en-US" altLang="zh-CN" dirty="0" smtClean="0">
                <a:latin typeface="FrutigerLTStd-Light"/>
              </a:rPr>
              <a:t>co-receptor, </a:t>
            </a:r>
            <a:r>
              <a:rPr lang="en-US" altLang="zh-CN" dirty="0">
                <a:latin typeface="FrutigerLTStd-Light"/>
              </a:rPr>
              <a:t>the </a:t>
            </a:r>
            <a:r>
              <a:rPr lang="en-US" altLang="zh-CN" dirty="0" smtClean="0">
                <a:latin typeface="FrutigerLTStd-Light"/>
              </a:rPr>
              <a:t>resulting activated </a:t>
            </a:r>
            <a:r>
              <a:rPr lang="en-US" altLang="zh-CN" dirty="0">
                <a:latin typeface="FrutigerLTStd-Light"/>
              </a:rPr>
              <a:t>Frizzled receptor, acting </a:t>
            </a:r>
            <a:r>
              <a:rPr lang="en-US" altLang="zh-CN" dirty="0" smtClean="0">
                <a:latin typeface="FrutigerLTStd-Light"/>
              </a:rPr>
              <a:t>via the </a:t>
            </a:r>
            <a:r>
              <a:rPr lang="en-US" altLang="zh-CN" dirty="0" err="1">
                <a:latin typeface="FrutigerLTStd-Light"/>
              </a:rPr>
              <a:t>Dishevelled</a:t>
            </a:r>
            <a:r>
              <a:rPr lang="en-US" altLang="zh-CN" dirty="0">
                <a:latin typeface="FrutigerLTStd-Light"/>
              </a:rPr>
              <a:t> </a:t>
            </a:r>
            <a:r>
              <a:rPr lang="en-US" altLang="zh-CN" dirty="0" smtClean="0">
                <a:latin typeface="FrutigerLTStd-Light"/>
              </a:rPr>
              <a:t>protein and</a:t>
            </a:r>
            <a:r>
              <a:rPr lang="zh-CN" altLang="en-US" dirty="0" smtClean="0">
                <a:latin typeface="FrutigerLTStd-Light"/>
              </a:rPr>
              <a:t> </a:t>
            </a:r>
            <a:r>
              <a:rPr lang="en-US" altLang="zh-CN" dirty="0" err="1" smtClean="0">
                <a:latin typeface="FrutigerLTStd-Light"/>
              </a:rPr>
              <a:t>axin</a:t>
            </a:r>
            <a:r>
              <a:rPr lang="en-US" altLang="zh-CN" dirty="0" smtClean="0">
                <a:latin typeface="FrutigerLTStd-Light"/>
              </a:rPr>
              <a:t>, </a:t>
            </a:r>
            <a:r>
              <a:rPr lang="en-US" altLang="zh-CN" dirty="0">
                <a:latin typeface="FrutigerLTStd-Light"/>
              </a:rPr>
              <a:t>causes inhibition </a:t>
            </a:r>
            <a:r>
              <a:rPr lang="en-US" altLang="zh-CN" dirty="0" smtClean="0">
                <a:latin typeface="FrutigerLTStd-Light"/>
              </a:rPr>
              <a:t>of GSK-3</a:t>
            </a:r>
            <a:r>
              <a:rPr lang="en-US" altLang="zh-CN" sz="2000" dirty="0" smtClean="0">
                <a:latin typeface="TimesNewRomanPSMT"/>
              </a:rPr>
              <a:t>β</a:t>
            </a:r>
            <a:r>
              <a:rPr lang="en-US" altLang="zh-CN" dirty="0">
                <a:latin typeface="FrutigerLTStd-Light"/>
              </a:rPr>
              <a:t>. This spares </a:t>
            </a:r>
            <a:r>
              <a:rPr lang="en-US" altLang="zh-CN" sz="2000" dirty="0">
                <a:latin typeface="TimesNewRomanPSMT"/>
              </a:rPr>
              <a:t>β</a:t>
            </a:r>
            <a:r>
              <a:rPr lang="en-US" altLang="zh-CN" dirty="0">
                <a:latin typeface="FrutigerLTStd-Light"/>
              </a:rPr>
              <a:t>-catenin, which </a:t>
            </a:r>
            <a:r>
              <a:rPr lang="en-US" altLang="zh-CN" dirty="0" smtClean="0">
                <a:latin typeface="FrutigerLTStd-Light"/>
              </a:rPr>
              <a:t>may accumulate </a:t>
            </a:r>
            <a:r>
              <a:rPr lang="en-US" altLang="zh-CN" dirty="0">
                <a:latin typeface="FrutigerLTStd-Light"/>
              </a:rPr>
              <a:t>in the nucleus and </a:t>
            </a:r>
            <a:r>
              <a:rPr lang="en-US" altLang="zh-CN" dirty="0" smtClean="0">
                <a:latin typeface="FrutigerLTStd-Light"/>
              </a:rPr>
              <a:t>promote cell </a:t>
            </a:r>
            <a:r>
              <a:rPr lang="en-US" altLang="zh-CN" dirty="0">
                <a:latin typeface="FrutigerLTStd-Light"/>
              </a:rPr>
              <a:t>proliferation.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932688" y="225582"/>
            <a:ext cx="10716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5.23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Canonical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Wnt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signaling via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Frizzled receptors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6484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 descr="figure_05_2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280" y="990511"/>
            <a:ext cx="8195977" cy="3899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30352" y="256032"/>
            <a:ext cx="113294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5.24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Non-canonical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FrutigerLTStd-Bold"/>
              </a:rPr>
              <a:t>Wnt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 signaling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via Frizzled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receptors and GPCR</a:t>
            </a:r>
            <a:endParaRPr lang="zh-CN" alt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320040" y="4862804"/>
            <a:ext cx="1175004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FrutigerLTStd-Light"/>
              </a:rPr>
              <a:t>Wnts</a:t>
            </a:r>
            <a:r>
              <a:rPr lang="en-US" altLang="zh-CN" dirty="0">
                <a:latin typeface="FrutigerLTStd-Light"/>
              </a:rPr>
              <a:t> bind to a second </a:t>
            </a:r>
            <a:r>
              <a:rPr lang="en-US" altLang="zh-CN" dirty="0" smtClean="0">
                <a:latin typeface="FrutigerLTStd-Light"/>
              </a:rPr>
              <a:t>subset of </a:t>
            </a:r>
            <a:r>
              <a:rPr lang="en-US" altLang="zh-CN" dirty="0">
                <a:latin typeface="FrutigerLTStd-Light"/>
              </a:rPr>
              <a:t>Frizzled receptors. The </a:t>
            </a:r>
            <a:r>
              <a:rPr lang="en-US" altLang="zh-CN" dirty="0" smtClean="0">
                <a:latin typeface="FrutigerLTStd-Light"/>
              </a:rPr>
              <a:t>receptor–ligand complex </a:t>
            </a:r>
            <a:r>
              <a:rPr lang="en-US" altLang="zh-CN" dirty="0">
                <a:latin typeface="FrutigerLTStd-Light"/>
              </a:rPr>
              <a:t>then binds a </a:t>
            </a:r>
            <a:r>
              <a:rPr lang="en-US" altLang="zh-CN" u="sng" dirty="0" err="1" smtClean="0">
                <a:solidFill>
                  <a:srgbClr val="FF0000"/>
                </a:solidFill>
                <a:latin typeface="FrutigerLTStd-Light"/>
              </a:rPr>
              <a:t>heterotrimeric</a:t>
            </a:r>
            <a:r>
              <a:rPr lang="en-US" altLang="zh-CN" u="sng" dirty="0" smtClean="0">
                <a:solidFill>
                  <a:srgbClr val="FF0000"/>
                </a:solidFill>
                <a:latin typeface="FrutigerLTStd-Light"/>
              </a:rPr>
              <a:t> G-protein</a:t>
            </a:r>
            <a:r>
              <a:rPr lang="en-US" altLang="zh-CN" dirty="0">
                <a:latin typeface="FrutigerLTStd-Light"/>
              </a:rPr>
              <a:t>, which is composed of </a:t>
            </a:r>
            <a:r>
              <a:rPr lang="en-US" altLang="zh-CN" sz="2000" dirty="0">
                <a:latin typeface="TimesNewRomanPSMT"/>
              </a:rPr>
              <a:t>α</a:t>
            </a:r>
            <a:r>
              <a:rPr lang="en-US" altLang="zh-CN" dirty="0">
                <a:latin typeface="FrutigerLTStd-Light"/>
              </a:rPr>
              <a:t>, </a:t>
            </a:r>
            <a:r>
              <a:rPr lang="en-US" altLang="zh-CN" sz="2000" dirty="0" smtClean="0">
                <a:latin typeface="TimesNewRomanPSMT"/>
              </a:rPr>
              <a:t>β</a:t>
            </a:r>
            <a:r>
              <a:rPr lang="en-US" altLang="zh-CN" dirty="0" smtClean="0">
                <a:latin typeface="FrutigerLTStd-Light"/>
              </a:rPr>
              <a:t>, and </a:t>
            </a:r>
            <a:r>
              <a:rPr lang="en-US" altLang="zh-CN" sz="2000" dirty="0">
                <a:latin typeface="TimesNewRomanPSMT"/>
              </a:rPr>
              <a:t>γ </a:t>
            </a:r>
            <a:r>
              <a:rPr lang="en-US" altLang="zh-CN" dirty="0">
                <a:latin typeface="FrutigerLTStd-Light"/>
              </a:rPr>
              <a:t>subunits. The </a:t>
            </a:r>
            <a:r>
              <a:rPr lang="en-US" altLang="zh-CN" dirty="0" smtClean="0">
                <a:latin typeface="FrutigerLTStd-Light"/>
              </a:rPr>
              <a:t>ligand-activated receptor </a:t>
            </a:r>
            <a:r>
              <a:rPr lang="en-US" altLang="zh-CN" dirty="0">
                <a:latin typeface="FrutigerLTStd-Light"/>
              </a:rPr>
              <a:t>then stimulates the </a:t>
            </a:r>
            <a:r>
              <a:rPr lang="en-US" altLang="zh-CN" sz="2000" dirty="0">
                <a:latin typeface="TimesNewRomanPSMT"/>
              </a:rPr>
              <a:t>α </a:t>
            </a:r>
            <a:r>
              <a:rPr lang="en-US" altLang="zh-CN" dirty="0" smtClean="0">
                <a:latin typeface="FrutigerLTStd-Light"/>
              </a:rPr>
              <a:t>subunit of </a:t>
            </a:r>
            <a:r>
              <a:rPr lang="en-US" altLang="zh-CN" dirty="0">
                <a:latin typeface="FrutigerLTStd-Light"/>
              </a:rPr>
              <a:t>the G protein to release its </a:t>
            </a:r>
            <a:r>
              <a:rPr lang="en-US" altLang="zh-CN" dirty="0" smtClean="0">
                <a:latin typeface="FrutigerLTStd-Light"/>
              </a:rPr>
              <a:t>GDP (</a:t>
            </a:r>
            <a:r>
              <a:rPr lang="en-US" altLang="zh-CN" dirty="0" err="1" smtClean="0">
                <a:latin typeface="FrutigerLTStd-Light"/>
              </a:rPr>
              <a:t>guanosine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diphosphate) and bind </a:t>
            </a:r>
            <a:r>
              <a:rPr lang="en-US" altLang="zh-CN" dirty="0" smtClean="0">
                <a:latin typeface="FrutigerLTStd-Light"/>
              </a:rPr>
              <a:t>GTP (</a:t>
            </a:r>
            <a:r>
              <a:rPr lang="en-US" altLang="zh-CN" dirty="0" err="1" smtClean="0">
                <a:latin typeface="FrutigerLTStd-Light"/>
              </a:rPr>
              <a:t>guanosine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triphosphate) </a:t>
            </a:r>
            <a:r>
              <a:rPr lang="en-US" altLang="zh-CN" dirty="0" smtClean="0">
                <a:latin typeface="FrutigerLTStd-Light"/>
              </a:rPr>
              <a:t>instead. </a:t>
            </a:r>
            <a:r>
              <a:rPr lang="en-US" altLang="zh-CN" dirty="0">
                <a:latin typeface="FrutigerLTStd-Light"/>
              </a:rPr>
              <a:t>The </a:t>
            </a:r>
            <a:r>
              <a:rPr lang="en-US" altLang="zh-CN" sz="2000" dirty="0">
                <a:latin typeface="TimesNewRomanPSMT"/>
              </a:rPr>
              <a:t>α </a:t>
            </a:r>
            <a:r>
              <a:rPr lang="en-US" altLang="zh-CN" dirty="0">
                <a:latin typeface="FrutigerLTStd-Light"/>
              </a:rPr>
              <a:t>subunit then </a:t>
            </a:r>
            <a:r>
              <a:rPr lang="en-US" altLang="zh-CN" dirty="0" smtClean="0">
                <a:latin typeface="FrutigerLTStd-Light"/>
              </a:rPr>
              <a:t>dissociates from </a:t>
            </a:r>
            <a:r>
              <a:rPr lang="en-US" altLang="zh-CN" dirty="0">
                <a:latin typeface="FrutigerLTStd-Light"/>
              </a:rPr>
              <a:t>the </a:t>
            </a:r>
            <a:r>
              <a:rPr lang="en-US" altLang="zh-CN" sz="2000" dirty="0">
                <a:latin typeface="TimesNewRomanPSMT"/>
              </a:rPr>
              <a:t>β </a:t>
            </a:r>
            <a:r>
              <a:rPr lang="en-US" altLang="zh-CN" dirty="0">
                <a:latin typeface="FrutigerLTStd-Light"/>
              </a:rPr>
              <a:t>+ </a:t>
            </a:r>
            <a:r>
              <a:rPr lang="en-US" altLang="zh-CN" sz="2000" dirty="0">
                <a:latin typeface="TimesNewRomanPSMT"/>
              </a:rPr>
              <a:t>γ </a:t>
            </a:r>
            <a:r>
              <a:rPr lang="en-US" altLang="zh-CN" dirty="0">
                <a:latin typeface="FrutigerLTStd-Light"/>
              </a:rPr>
              <a:t>pair. Now, the </a:t>
            </a:r>
            <a:r>
              <a:rPr lang="en-US" altLang="zh-CN" sz="2000" dirty="0">
                <a:latin typeface="TimesNewRomanPSMT"/>
              </a:rPr>
              <a:t>α </a:t>
            </a:r>
            <a:r>
              <a:rPr lang="en-US" altLang="zh-CN" dirty="0" smtClean="0">
                <a:latin typeface="FrutigerLTStd-Light"/>
              </a:rPr>
              <a:t>subunit (</a:t>
            </a:r>
            <a:r>
              <a:rPr lang="en-US" altLang="zh-CN" i="1" dirty="0" smtClean="0">
                <a:latin typeface="FrutigerLTStd-LightItalic"/>
              </a:rPr>
              <a:t>brown</a:t>
            </a:r>
            <a:r>
              <a:rPr lang="en-US" altLang="zh-CN" dirty="0">
                <a:latin typeface="FrutigerLTStd-Light"/>
              </a:rPr>
              <a:t>) and, independently, the </a:t>
            </a:r>
            <a:r>
              <a:rPr lang="en-US" altLang="zh-CN" sz="2000" dirty="0">
                <a:latin typeface="TimesNewRomanPSMT"/>
              </a:rPr>
              <a:t>β </a:t>
            </a:r>
            <a:r>
              <a:rPr lang="en-US" altLang="zh-CN" dirty="0">
                <a:latin typeface="FrutigerLTStd-Light"/>
              </a:rPr>
              <a:t>+ </a:t>
            </a:r>
            <a:r>
              <a:rPr lang="en-US" altLang="zh-CN" sz="2000" dirty="0" smtClean="0">
                <a:latin typeface="TimesNewRomanPSMT"/>
              </a:rPr>
              <a:t>γ </a:t>
            </a:r>
            <a:r>
              <a:rPr lang="en-US" altLang="zh-CN" dirty="0" smtClean="0">
                <a:latin typeface="FrutigerLTStd-Light"/>
              </a:rPr>
              <a:t>complex (</a:t>
            </a:r>
            <a:r>
              <a:rPr lang="en-US" altLang="zh-CN" i="1" dirty="0" smtClean="0">
                <a:latin typeface="FrutigerLTStd-LightItalic"/>
              </a:rPr>
              <a:t>blue, light green</a:t>
            </a:r>
            <a:r>
              <a:rPr lang="en-US" altLang="zh-CN" dirty="0" smtClean="0">
                <a:latin typeface="FrutigerLTStd-Light"/>
              </a:rPr>
              <a:t>), can each proceed to regulate key enzymes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713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1768" y="681335"/>
            <a:ext cx="9808464" cy="131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5.8 Nuclear receptors sense the presence of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low–molecular–weight 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lipophilic ligands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286256" y="3127248"/>
            <a:ext cx="9619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**Nuclear </a:t>
            </a:r>
            <a:r>
              <a:rPr lang="en-US" altLang="zh-CN" sz="2400" dirty="0"/>
              <a:t>receptor locate in cytoplasm or nucleus, because low–molecular–weight lipophilic </a:t>
            </a:r>
            <a:r>
              <a:rPr lang="en-US" altLang="zh-CN" sz="2400" dirty="0" smtClean="0"/>
              <a:t>ligands can penetrate cell membrane;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**Nuclear receptor contain DNA-binding domain thus can function as transcription factor;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6091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figure_05_25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32" y="1463040"/>
            <a:ext cx="3971870" cy="4532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466573" y="478181"/>
            <a:ext cx="5437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5.25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Nuclear receptors</a:t>
            </a:r>
            <a:endParaRPr lang="zh-CN" alt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5288280" y="2265027"/>
            <a:ext cx="569366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FrutigerLTStd-Light"/>
              </a:rPr>
              <a:t>The </a:t>
            </a:r>
            <a:r>
              <a:rPr lang="en-US" altLang="zh-CN" sz="2000" dirty="0">
                <a:latin typeface="FrutigerLTStd-Light"/>
              </a:rPr>
              <a:t>structure of the only nuclear receptor</a:t>
            </a:r>
          </a:p>
          <a:p>
            <a:r>
              <a:rPr lang="en-US" altLang="zh-CN" sz="2000" dirty="0">
                <a:latin typeface="FrutigerLTStd-Light"/>
              </a:rPr>
              <a:t>complex that has been elucidated in its</a:t>
            </a:r>
          </a:p>
          <a:p>
            <a:r>
              <a:rPr lang="en-US" altLang="zh-CN" sz="2000" dirty="0">
                <a:latin typeface="FrutigerLTStd-Light"/>
              </a:rPr>
              <a:t>entirety—the </a:t>
            </a:r>
            <a:r>
              <a:rPr lang="en-US" altLang="zh-CN" sz="2000" dirty="0" err="1">
                <a:latin typeface="FrutigerLTStd-Light"/>
              </a:rPr>
              <a:t>heterodimeric</a:t>
            </a:r>
            <a:r>
              <a:rPr lang="en-US" altLang="zh-CN" sz="2000" dirty="0">
                <a:latin typeface="FrutigerLTStd-Light"/>
              </a:rPr>
              <a:t> complex of</a:t>
            </a:r>
          </a:p>
          <a:p>
            <a:r>
              <a:rPr lang="en-US" altLang="zh-CN" sz="2000" dirty="0">
                <a:latin typeface="FrutigerLTStd-Light"/>
              </a:rPr>
              <a:t>PPAR-</a:t>
            </a:r>
            <a:r>
              <a:rPr lang="el-GR" altLang="zh-CN" sz="2400" dirty="0">
                <a:latin typeface="TimesNewRomanPSMT"/>
              </a:rPr>
              <a:t>γ </a:t>
            </a:r>
            <a:r>
              <a:rPr lang="el-GR" altLang="zh-CN" sz="2000" dirty="0">
                <a:latin typeface="FrutigerLTStd-Light"/>
              </a:rPr>
              <a:t>(</a:t>
            </a:r>
            <a:r>
              <a:rPr lang="en-US" altLang="zh-CN" sz="2000" dirty="0">
                <a:latin typeface="FrutigerLTStd-Light"/>
              </a:rPr>
              <a:t>peroxisome proliferator-activated</a:t>
            </a:r>
          </a:p>
          <a:p>
            <a:r>
              <a:rPr lang="en-US" altLang="zh-CN" sz="2000" dirty="0">
                <a:latin typeface="FrutigerLTStd-Light"/>
              </a:rPr>
              <a:t>receptor-</a:t>
            </a:r>
            <a:r>
              <a:rPr lang="en-US" altLang="zh-CN" sz="2400" dirty="0">
                <a:latin typeface="TimesNewRomanPSMT"/>
              </a:rPr>
              <a:t>γ</a:t>
            </a:r>
            <a:r>
              <a:rPr lang="en-US" altLang="zh-CN" sz="2000" dirty="0">
                <a:latin typeface="FrutigerLTStd-Light"/>
              </a:rPr>
              <a:t>, </a:t>
            </a:r>
            <a:r>
              <a:rPr lang="en-US" altLang="zh-CN" sz="2000" i="1" dirty="0">
                <a:latin typeface="FrutigerLTStd-LightItalic"/>
              </a:rPr>
              <a:t>light purple</a:t>
            </a:r>
            <a:r>
              <a:rPr lang="en-US" altLang="zh-CN" sz="2000" dirty="0">
                <a:latin typeface="FrutigerLTStd-Light"/>
              </a:rPr>
              <a:t>) and the RXR</a:t>
            </a:r>
          </a:p>
          <a:p>
            <a:r>
              <a:rPr lang="en-US" altLang="zh-CN" sz="2000" dirty="0">
                <a:latin typeface="FrutigerLTStd-Light"/>
              </a:rPr>
              <a:t>(retinoid X receptor, </a:t>
            </a:r>
            <a:r>
              <a:rPr lang="en-US" altLang="zh-CN" sz="2000" i="1" dirty="0">
                <a:latin typeface="FrutigerLTStd-LightItalic"/>
              </a:rPr>
              <a:t>blue</a:t>
            </a:r>
            <a:r>
              <a:rPr lang="en-US" altLang="zh-CN" sz="2000" dirty="0">
                <a:latin typeface="FrutigerLTStd-Light"/>
              </a:rPr>
              <a:t>).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3045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 descr="figure_05_25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23" y="2386584"/>
            <a:ext cx="5031955" cy="346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998854" y="2386584"/>
            <a:ext cx="576947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FrutigerLTStd-Light"/>
              </a:rPr>
              <a:t>The DNA-binding domains </a:t>
            </a:r>
            <a:r>
              <a:rPr lang="en-US" altLang="zh-CN" sz="2000" dirty="0" smtClean="0">
                <a:latin typeface="FrutigerLTStd-Light"/>
              </a:rPr>
              <a:t>of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the </a:t>
            </a:r>
            <a:r>
              <a:rPr lang="en-US" altLang="zh-CN" sz="2000" dirty="0">
                <a:latin typeface="FrutigerLTStd-Light"/>
              </a:rPr>
              <a:t>two subunits of the receptor </a:t>
            </a:r>
            <a:r>
              <a:rPr lang="en-US" altLang="zh-CN" sz="2000" dirty="0" smtClean="0">
                <a:latin typeface="FrutigerLTStd-Light"/>
              </a:rPr>
              <a:t>shown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in </a:t>
            </a:r>
            <a:r>
              <a:rPr lang="en-US" altLang="zh-CN" sz="2000" dirty="0">
                <a:latin typeface="FrutigerLTStd-Light"/>
              </a:rPr>
              <a:t>(A) are seen here in greater detail, </a:t>
            </a:r>
            <a:r>
              <a:rPr lang="en-US" altLang="zh-CN" sz="2000" dirty="0" smtClean="0">
                <a:latin typeface="FrutigerLTStd-Light"/>
              </a:rPr>
              <a:t>in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this </a:t>
            </a:r>
            <a:r>
              <a:rPr lang="en-US" altLang="zh-CN" sz="2000" dirty="0">
                <a:latin typeface="FrutigerLTStd-Light"/>
              </a:rPr>
              <a:t>case binding to two copies of </a:t>
            </a:r>
            <a:r>
              <a:rPr lang="en-US" altLang="zh-CN" sz="2000" dirty="0" smtClean="0">
                <a:latin typeface="FrutigerLTStd-Light"/>
              </a:rPr>
              <a:t>the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sequence </a:t>
            </a:r>
            <a:r>
              <a:rPr lang="en-US" altLang="zh-CN" sz="2000" dirty="0">
                <a:latin typeface="FrutigerLTStd-Light"/>
              </a:rPr>
              <a:t>AGGTCA (separated by a </a:t>
            </a:r>
            <a:r>
              <a:rPr lang="en-US" altLang="zh-CN" sz="2000" dirty="0" smtClean="0">
                <a:latin typeface="FrutigerLTStd-Light"/>
              </a:rPr>
              <a:t>single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base </a:t>
            </a:r>
            <a:r>
              <a:rPr lang="en-US" altLang="zh-CN" sz="2000" dirty="0">
                <a:latin typeface="FrutigerLTStd-Light"/>
              </a:rPr>
              <a:t>pair spacer sequence). Other </a:t>
            </a:r>
            <a:r>
              <a:rPr lang="en-US" altLang="zh-CN" sz="2000" dirty="0" smtClean="0">
                <a:latin typeface="FrutigerLTStd-Light"/>
              </a:rPr>
              <a:t>nuclear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receptors </a:t>
            </a:r>
            <a:r>
              <a:rPr lang="en-US" altLang="zh-CN" sz="2000" dirty="0">
                <a:latin typeface="FrutigerLTStd-Light"/>
              </a:rPr>
              <a:t>have paired DNA </a:t>
            </a:r>
            <a:r>
              <a:rPr lang="en-US" altLang="zh-CN" sz="2000" dirty="0" smtClean="0">
                <a:latin typeface="FrutigerLTStd-Light"/>
              </a:rPr>
              <a:t>recognition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sites </a:t>
            </a:r>
            <a:r>
              <a:rPr lang="en-US" altLang="zh-CN" sz="2000" dirty="0">
                <a:latin typeface="FrutigerLTStd-Light"/>
              </a:rPr>
              <a:t>with spacers of various lengths.</a:t>
            </a:r>
            <a:endParaRPr lang="zh-CN" alt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3466573" y="478181"/>
            <a:ext cx="5437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5.25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Nuclear receptors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1517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2" name="Picture 2" descr="figure_05_2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83" y="1362456"/>
            <a:ext cx="2565654" cy="5008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10456" y="1840910"/>
            <a:ext cx="69372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sz="2000" dirty="0">
                <a:latin typeface="FrutigerLTStd-Light"/>
              </a:rPr>
              <a:t>17</a:t>
            </a:r>
            <a:r>
              <a:rPr lang="el-GR" altLang="zh-CN" sz="2400" dirty="0">
                <a:latin typeface="TimesNewRomanPSMT"/>
              </a:rPr>
              <a:t>β</a:t>
            </a:r>
            <a:r>
              <a:rPr lang="el-GR" altLang="zh-CN" sz="2000" dirty="0">
                <a:latin typeface="FrutigerLTStd-Light"/>
              </a:rPr>
              <a:t>-</a:t>
            </a:r>
            <a:r>
              <a:rPr lang="en-US" altLang="zh-CN" sz="2000" dirty="0">
                <a:latin typeface="FrutigerLTStd-Light"/>
              </a:rPr>
              <a:t>estradiol, </a:t>
            </a:r>
            <a:r>
              <a:rPr lang="en-US" altLang="zh-CN" sz="2000" dirty="0" smtClean="0">
                <a:latin typeface="FrutigerLTStd-Light"/>
              </a:rPr>
              <a:t>otherwise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called </a:t>
            </a:r>
            <a:r>
              <a:rPr lang="en-US" altLang="zh-CN" sz="2000" dirty="0">
                <a:latin typeface="FrutigerLTStd-Light"/>
              </a:rPr>
              <a:t>estrogen or simply E2, </a:t>
            </a:r>
            <a:r>
              <a:rPr lang="en-US" altLang="zh-CN" sz="2000" dirty="0" smtClean="0">
                <a:latin typeface="FrutigerLTStd-Light"/>
              </a:rPr>
              <a:t>causes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a </a:t>
            </a:r>
            <a:r>
              <a:rPr lang="en-US" altLang="zh-CN" sz="2000" dirty="0">
                <a:latin typeface="FrutigerLTStd-Light"/>
              </a:rPr>
              <a:t>conformation shift of the </a:t>
            </a:r>
            <a:r>
              <a:rPr lang="en-US" altLang="zh-CN" sz="2000" dirty="0" smtClean="0">
                <a:latin typeface="FrutigerLTStd-Light"/>
              </a:rPr>
              <a:t>estrogen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receptor </a:t>
            </a:r>
            <a:r>
              <a:rPr lang="en-US" altLang="zh-CN" sz="2000" dirty="0">
                <a:latin typeface="FrutigerLTStd-Light"/>
              </a:rPr>
              <a:t>(ER) that enables the receptor </a:t>
            </a:r>
            <a:r>
              <a:rPr lang="en-US" altLang="zh-CN" sz="2000" dirty="0" smtClean="0">
                <a:latin typeface="FrutigerLTStd-Light"/>
              </a:rPr>
              <a:t>to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associate </a:t>
            </a:r>
            <a:r>
              <a:rPr lang="en-US" altLang="zh-CN" sz="2000" dirty="0">
                <a:latin typeface="FrutigerLTStd-Light"/>
              </a:rPr>
              <a:t>physically with a </a:t>
            </a:r>
            <a:r>
              <a:rPr lang="en-US" altLang="zh-CN" sz="2000" dirty="0" smtClean="0">
                <a:latin typeface="FrutigerLTStd-Light"/>
              </a:rPr>
              <a:t>co-activator,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resulting </a:t>
            </a:r>
            <a:r>
              <a:rPr lang="en-US" altLang="zh-CN" sz="2000" dirty="0">
                <a:latin typeface="FrutigerLTStd-Light"/>
              </a:rPr>
              <a:t>in activation of </a:t>
            </a:r>
            <a:r>
              <a:rPr lang="en-US" altLang="zh-CN" sz="2000" dirty="0" smtClean="0">
                <a:latin typeface="FrutigerLTStd-Light"/>
              </a:rPr>
              <a:t>transcription.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Binding </a:t>
            </a:r>
            <a:r>
              <a:rPr lang="en-US" altLang="zh-CN" sz="2000" dirty="0">
                <a:latin typeface="FrutigerLTStd-Light"/>
              </a:rPr>
              <a:t>of </a:t>
            </a:r>
            <a:r>
              <a:rPr lang="en-US" altLang="zh-CN" sz="2000" dirty="0" err="1">
                <a:latin typeface="FrutigerLTStd-Light"/>
              </a:rPr>
              <a:t>pseudoligands</a:t>
            </a:r>
            <a:r>
              <a:rPr lang="en-US" altLang="zh-CN" sz="2000" dirty="0">
                <a:latin typeface="FrutigerLTStd-Light"/>
              </a:rPr>
              <a:t>, such as </a:t>
            </a:r>
            <a:r>
              <a:rPr lang="en-US" altLang="zh-CN" sz="2000" dirty="0" smtClean="0">
                <a:latin typeface="FrutigerLTStd-Light"/>
              </a:rPr>
              <a:t>the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drug </a:t>
            </a:r>
            <a:r>
              <a:rPr lang="en-US" altLang="zh-CN" sz="2000" dirty="0">
                <a:latin typeface="FrutigerLTStd-Light"/>
              </a:rPr>
              <a:t>4-hydroxytamoxifen (4-OHT), </a:t>
            </a:r>
            <a:r>
              <a:rPr lang="en-US" altLang="zh-CN" sz="2000" dirty="0" smtClean="0">
                <a:latin typeface="FrutigerLTStd-Light"/>
              </a:rPr>
              <a:t>causes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an </a:t>
            </a:r>
            <a:r>
              <a:rPr lang="en-US" altLang="zh-CN" sz="2000" dirty="0">
                <a:latin typeface="FrutigerLTStd-Light"/>
              </a:rPr>
              <a:t>alternative </a:t>
            </a:r>
            <a:r>
              <a:rPr lang="en-US" altLang="zh-CN" sz="2000" dirty="0" err="1">
                <a:latin typeface="FrutigerLTStd-Light"/>
              </a:rPr>
              <a:t>stereochemical</a:t>
            </a:r>
            <a:r>
              <a:rPr lang="en-US" altLang="zh-CN" sz="2000" dirty="0">
                <a:latin typeface="FrutigerLTStd-Light"/>
              </a:rPr>
              <a:t> shift </a:t>
            </a:r>
            <a:r>
              <a:rPr lang="en-US" altLang="zh-CN" sz="2000" dirty="0" smtClean="0">
                <a:latin typeface="FrutigerLTStd-Light"/>
              </a:rPr>
              <a:t>that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results </a:t>
            </a:r>
            <a:r>
              <a:rPr lang="en-US" altLang="zh-CN" sz="2000" dirty="0">
                <a:latin typeface="FrutigerLTStd-Light"/>
              </a:rPr>
              <a:t>in the loss of contact </a:t>
            </a:r>
            <a:r>
              <a:rPr lang="en-US" altLang="zh-CN" sz="2000" dirty="0" smtClean="0">
                <a:latin typeface="FrutigerLTStd-Light"/>
              </a:rPr>
              <a:t>with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co-activators </a:t>
            </a:r>
            <a:r>
              <a:rPr lang="en-US" altLang="zh-CN" sz="2000" dirty="0">
                <a:latin typeface="FrutigerLTStd-Light"/>
              </a:rPr>
              <a:t>and the </a:t>
            </a:r>
            <a:r>
              <a:rPr lang="en-US" altLang="zh-CN" sz="2000" dirty="0" smtClean="0">
                <a:latin typeface="FrutigerLTStd-Light"/>
              </a:rPr>
              <a:t>acquisition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of </a:t>
            </a:r>
            <a:r>
              <a:rPr lang="en-US" altLang="zh-CN" sz="2000" dirty="0">
                <a:latin typeface="FrutigerLTStd-Light"/>
              </a:rPr>
              <a:t>contact with co-repressors; </a:t>
            </a:r>
            <a:r>
              <a:rPr lang="en-US" altLang="zh-CN" sz="2000" dirty="0" smtClean="0">
                <a:latin typeface="FrutigerLTStd-Light"/>
              </a:rPr>
              <a:t>this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explains </a:t>
            </a:r>
            <a:r>
              <a:rPr lang="en-US" altLang="zh-CN" sz="2000" u="sng" dirty="0">
                <a:solidFill>
                  <a:srgbClr val="FF0000"/>
                </a:solidFill>
                <a:latin typeface="FrutigerLTStd-Light"/>
              </a:rPr>
              <a:t>why </a:t>
            </a:r>
            <a:r>
              <a:rPr lang="en-US" altLang="zh-CN" sz="2000" u="sng" dirty="0" err="1">
                <a:solidFill>
                  <a:srgbClr val="FF0000"/>
                </a:solidFill>
                <a:latin typeface="FrutigerLTStd-Light"/>
              </a:rPr>
              <a:t>tamoxifen</a:t>
            </a:r>
            <a:r>
              <a:rPr lang="en-US" altLang="zh-CN" sz="2000" u="sng" dirty="0">
                <a:solidFill>
                  <a:srgbClr val="FF0000"/>
                </a:solidFill>
                <a:latin typeface="FrutigerLTStd-Light"/>
              </a:rPr>
              <a:t> is often </a:t>
            </a:r>
            <a:r>
              <a:rPr lang="en-US" altLang="zh-CN" sz="2000" u="sng" dirty="0" smtClean="0">
                <a:solidFill>
                  <a:srgbClr val="FF0000"/>
                </a:solidFill>
                <a:latin typeface="FrutigerLTStd-Light"/>
              </a:rPr>
              <a:t>used</a:t>
            </a:r>
            <a:r>
              <a:rPr lang="zh-CN" altLang="en-US" sz="2000" u="sng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sz="2000" u="sng" dirty="0" smtClean="0">
                <a:solidFill>
                  <a:srgbClr val="FF0000"/>
                </a:solidFill>
                <a:latin typeface="FrutigerLTStd-Light"/>
              </a:rPr>
              <a:t>therapeutically </a:t>
            </a:r>
            <a:r>
              <a:rPr lang="en-US" altLang="zh-CN" sz="2000" u="sng" dirty="0">
                <a:solidFill>
                  <a:srgbClr val="FF0000"/>
                </a:solidFill>
                <a:latin typeface="FrutigerLTStd-Light"/>
              </a:rPr>
              <a:t>to antagonize </a:t>
            </a:r>
            <a:r>
              <a:rPr lang="en-US" altLang="zh-CN" sz="2000" u="sng" dirty="0" smtClean="0">
                <a:solidFill>
                  <a:srgbClr val="FF0000"/>
                </a:solidFill>
                <a:latin typeface="FrutigerLTStd-Light"/>
              </a:rPr>
              <a:t>estrogen</a:t>
            </a:r>
            <a:r>
              <a:rPr lang="zh-CN" altLang="en-US" sz="2000" u="sng" dirty="0" smtClean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sz="2000" u="sng" dirty="0" smtClean="0">
                <a:solidFill>
                  <a:srgbClr val="FF0000"/>
                </a:solidFill>
                <a:latin typeface="FrutigerLTStd-Light"/>
              </a:rPr>
              <a:t>signaling</a:t>
            </a:r>
            <a:r>
              <a:rPr lang="en-US" altLang="zh-CN" sz="2000" u="sng" dirty="0">
                <a:solidFill>
                  <a:srgbClr val="FF0000"/>
                </a:solidFill>
                <a:latin typeface="FrutigerLTStd-Light"/>
              </a:rPr>
              <a:t>.</a:t>
            </a:r>
            <a:endParaRPr lang="zh-CN" altLang="en-US" sz="2000" u="sng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66573" y="478181"/>
            <a:ext cx="5437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5.25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Nuclear receptors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1109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2" descr="figure_05_25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62" y="1728216"/>
            <a:ext cx="5272932" cy="4109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22767" y="1889997"/>
            <a:ext cx="576302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FrutigerLTStd-Light"/>
              </a:rPr>
              <a:t>Analysis of the </a:t>
            </a:r>
            <a:r>
              <a:rPr lang="en-US" altLang="zh-CN" sz="2000" dirty="0" smtClean="0">
                <a:latin typeface="FrutigerLTStd-Light"/>
              </a:rPr>
              <a:t>effects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of </a:t>
            </a:r>
            <a:r>
              <a:rPr lang="en-US" altLang="zh-CN" sz="2000" dirty="0">
                <a:latin typeface="FrutigerLTStd-Light"/>
              </a:rPr>
              <a:t>the E2 mimic </a:t>
            </a:r>
            <a:r>
              <a:rPr lang="en-US" altLang="zh-CN" sz="2000" dirty="0" smtClean="0">
                <a:latin typeface="FrutigerLTStd-Light"/>
              </a:rPr>
              <a:t>diethylstilbestrol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(DES) </a:t>
            </a:r>
            <a:r>
              <a:rPr lang="en-US" altLang="zh-CN" sz="2000" dirty="0">
                <a:latin typeface="FrutigerLTStd-Light"/>
              </a:rPr>
              <a:t>versus </a:t>
            </a:r>
            <a:r>
              <a:rPr lang="en-US" altLang="zh-CN" sz="2000" dirty="0" smtClean="0">
                <a:latin typeface="FrutigerLTStd-Light"/>
              </a:rPr>
              <a:t>4-OHT reveals </a:t>
            </a:r>
            <a:r>
              <a:rPr lang="en-US" altLang="zh-CN" sz="2000" dirty="0">
                <a:latin typeface="FrutigerLTStd-Light"/>
              </a:rPr>
              <a:t>a shift in the location </a:t>
            </a:r>
            <a:r>
              <a:rPr lang="en-US" altLang="zh-CN" sz="2000" dirty="0" smtClean="0">
                <a:latin typeface="FrutigerLTStd-Light"/>
              </a:rPr>
              <a:t>of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helix 12. </a:t>
            </a:r>
            <a:r>
              <a:rPr lang="en-US" altLang="zh-CN" sz="2000" dirty="0">
                <a:latin typeface="FrutigerLTStd-Light"/>
              </a:rPr>
              <a:t>Following DES </a:t>
            </a:r>
            <a:r>
              <a:rPr lang="en-US" altLang="zh-CN" sz="2000" dirty="0" smtClean="0">
                <a:latin typeface="FrutigerLTStd-Light"/>
              </a:rPr>
              <a:t>binding,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the ER is </a:t>
            </a:r>
            <a:r>
              <a:rPr lang="en-US" altLang="zh-CN" sz="2000" dirty="0">
                <a:latin typeface="FrutigerLTStd-Light"/>
              </a:rPr>
              <a:t>able </a:t>
            </a:r>
            <a:r>
              <a:rPr lang="en-US" altLang="zh-CN" sz="2000" dirty="0" smtClean="0">
                <a:latin typeface="FrutigerLTStd-Light"/>
              </a:rPr>
              <a:t>to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associate </a:t>
            </a:r>
            <a:r>
              <a:rPr lang="en-US" altLang="zh-CN" sz="2000" dirty="0">
                <a:latin typeface="FrutigerLTStd-Light"/>
              </a:rPr>
              <a:t>with a domain of the </a:t>
            </a:r>
            <a:r>
              <a:rPr lang="en-US" altLang="zh-CN" sz="2000" dirty="0" smtClean="0">
                <a:latin typeface="FrutigerLTStd-Light"/>
              </a:rPr>
              <a:t>GRIP-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1 </a:t>
            </a:r>
            <a:r>
              <a:rPr lang="en-US" altLang="zh-CN" sz="2000" dirty="0">
                <a:latin typeface="FrutigerLTStd-Light"/>
              </a:rPr>
              <a:t>(glucocorticoid </a:t>
            </a:r>
            <a:r>
              <a:rPr lang="en-US" altLang="zh-CN" sz="2000" dirty="0" smtClean="0">
                <a:latin typeface="FrutigerLTStd-Light"/>
              </a:rPr>
              <a:t>receptor-interacting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protein-1</a:t>
            </a:r>
            <a:r>
              <a:rPr lang="en-US" altLang="zh-CN" sz="2000" dirty="0">
                <a:latin typeface="FrutigerLTStd-Light"/>
              </a:rPr>
              <a:t>) transcriptional </a:t>
            </a:r>
            <a:r>
              <a:rPr lang="en-US" altLang="zh-CN" sz="2000" dirty="0" smtClean="0">
                <a:latin typeface="FrutigerLTStd-Light"/>
              </a:rPr>
              <a:t>co-activator. </a:t>
            </a:r>
            <a:r>
              <a:rPr lang="en-US" altLang="zh-CN" sz="2000" dirty="0">
                <a:latin typeface="FrutigerLTStd-Light"/>
              </a:rPr>
              <a:t>However, if the E2 </a:t>
            </a:r>
            <a:r>
              <a:rPr lang="en-US" altLang="zh-CN" sz="2000" dirty="0" smtClean="0">
                <a:latin typeface="FrutigerLTStd-Light"/>
              </a:rPr>
              <a:t>antagonist</a:t>
            </a:r>
            <a:r>
              <a:rPr lang="zh-CN" altLang="en-US" sz="2000" dirty="0" smtClean="0">
                <a:latin typeface="FrutigerLTStd-Light"/>
              </a:rPr>
              <a:t>（</a:t>
            </a:r>
            <a:r>
              <a:rPr lang="zh-CN" altLang="en-US" sz="2000" dirty="0"/>
              <a:t>拮</a:t>
            </a:r>
            <a:r>
              <a:rPr lang="zh-CN" altLang="en-US" sz="2000" dirty="0" smtClean="0"/>
              <a:t>抗剂</a:t>
            </a:r>
            <a:r>
              <a:rPr lang="zh-CN" altLang="en-US" sz="2000" dirty="0" smtClean="0">
                <a:latin typeface="FrutigerLTStd-Light"/>
              </a:rPr>
              <a:t>） </a:t>
            </a:r>
            <a:r>
              <a:rPr lang="en-US" altLang="zh-CN" sz="2000" dirty="0" smtClean="0">
                <a:latin typeface="FrutigerLTStd-Light"/>
              </a:rPr>
              <a:t>4-OHT </a:t>
            </a:r>
            <a:r>
              <a:rPr lang="en-US" altLang="zh-CN" sz="2000" dirty="0">
                <a:latin typeface="FrutigerLTStd-Light"/>
              </a:rPr>
              <a:t>is </a:t>
            </a:r>
            <a:r>
              <a:rPr lang="en-US" altLang="zh-CN" sz="2000" dirty="0" smtClean="0">
                <a:latin typeface="FrutigerLTStd-Light"/>
              </a:rPr>
              <a:t>bound, </a:t>
            </a:r>
            <a:r>
              <a:rPr lang="en-US" altLang="zh-CN" sz="2000" dirty="0">
                <a:latin typeface="FrutigerLTStd-Light"/>
              </a:rPr>
              <a:t>the shift in </a:t>
            </a:r>
            <a:r>
              <a:rPr lang="en-US" altLang="zh-CN" sz="2000" dirty="0" smtClean="0">
                <a:latin typeface="FrutigerLTStd-Light"/>
              </a:rPr>
              <a:t>helix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12 </a:t>
            </a:r>
            <a:r>
              <a:rPr lang="en-US" altLang="zh-CN" sz="2000" dirty="0">
                <a:latin typeface="FrutigerLTStd-Light"/>
              </a:rPr>
              <a:t>of the ER precludes the binding </a:t>
            </a:r>
            <a:r>
              <a:rPr lang="en-US" altLang="zh-CN" sz="2000" dirty="0" smtClean="0">
                <a:latin typeface="FrutigerLTStd-Light"/>
              </a:rPr>
              <a:t>of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the </a:t>
            </a:r>
            <a:r>
              <a:rPr lang="en-US" altLang="zh-CN" sz="2000" dirty="0">
                <a:latin typeface="FrutigerLTStd-Light"/>
              </a:rPr>
              <a:t>co-activator, blocking </a:t>
            </a:r>
            <a:r>
              <a:rPr lang="en-US" altLang="zh-CN" sz="2000" dirty="0" smtClean="0">
                <a:latin typeface="FrutigerLTStd-Light"/>
              </a:rPr>
              <a:t>transcriptional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activation</a:t>
            </a:r>
            <a:r>
              <a:rPr lang="en-US" altLang="zh-CN" sz="2000" dirty="0">
                <a:latin typeface="FrutigerLTStd-Light"/>
              </a:rPr>
              <a:t>.</a:t>
            </a:r>
            <a:endParaRPr lang="zh-CN" alt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3466573" y="478181"/>
            <a:ext cx="5437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5.25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Nuclear receptors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120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71137" y="956337"/>
            <a:ext cx="88026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5.9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Integrin(</a:t>
            </a:r>
            <a:r>
              <a:rPr lang="zh-CN" altLang="en-US" sz="2800" dirty="0"/>
              <a:t>整合素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) 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receptors sense association between the </a:t>
            </a:r>
            <a:r>
              <a:rPr lang="en-US" altLang="zh-CN" sz="2800" dirty="0" smtClean="0">
                <a:solidFill>
                  <a:srgbClr val="1271FF"/>
                </a:solidFill>
                <a:latin typeface="ACaslonPro-Regular"/>
              </a:rPr>
              <a:t>cell and </a:t>
            </a:r>
            <a:r>
              <a:rPr lang="en-US" altLang="zh-CN" sz="2800" dirty="0">
                <a:solidFill>
                  <a:srgbClr val="1271FF"/>
                </a:solidFill>
                <a:latin typeface="ACaslonPro-Regular"/>
              </a:rPr>
              <a:t>the extracellular matrix</a:t>
            </a:r>
            <a:endParaRPr lang="zh-CN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1471137" y="3576892"/>
            <a:ext cx="6300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One of cancer cell feature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anchorage-independent growth</a:t>
            </a:r>
            <a:endParaRPr lang="zh-CN" alt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471137" y="4569167"/>
            <a:ext cx="97473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In </a:t>
            </a:r>
            <a:r>
              <a:rPr lang="en-US" altLang="zh-CN" sz="2000" dirty="0"/>
              <a:t>the absence of </a:t>
            </a:r>
            <a:r>
              <a:rPr lang="en-US" altLang="zh-CN" sz="2000" dirty="0" smtClean="0"/>
              <a:t>anchorage, </a:t>
            </a:r>
            <a:r>
              <a:rPr lang="en-US" altLang="zh-CN" sz="2000" dirty="0"/>
              <a:t>many types of normal </a:t>
            </a:r>
            <a:r>
              <a:rPr lang="en-US" altLang="zh-CN" sz="2000" dirty="0" smtClean="0"/>
              <a:t>cells will </a:t>
            </a:r>
            <a:r>
              <a:rPr lang="en-US" altLang="zh-CN" sz="2000" dirty="0"/>
              <a:t>activate a version of their death program (apoptosis) that is often termed </a:t>
            </a:r>
            <a:r>
              <a:rPr lang="en-US" altLang="zh-CN" sz="2000" dirty="0" err="1" smtClean="0"/>
              <a:t>anoikis</a:t>
            </a:r>
            <a:r>
              <a:rPr lang="en-US" altLang="zh-CN" sz="2000" dirty="0" smtClean="0"/>
              <a:t>(</a:t>
            </a:r>
            <a:r>
              <a:rPr lang="zh-CN" altLang="en-US" sz="2000" dirty="0"/>
              <a:t>失巢凋亡</a:t>
            </a:r>
            <a:r>
              <a:rPr lang="en-US" altLang="zh-CN" sz="2000" dirty="0" smtClean="0"/>
              <a:t>).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092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figure_05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4" y="210717"/>
            <a:ext cx="4826000" cy="631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457537" y="1738441"/>
            <a:ext cx="647006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FrutigerLTStd-Light"/>
              </a:rPr>
              <a:t>The epithelial lining of </a:t>
            </a:r>
            <a:r>
              <a:rPr lang="en-US" altLang="zh-CN" dirty="0" smtClean="0">
                <a:latin typeface="FrutigerLTStd-Light"/>
              </a:rPr>
              <a:t>the small </a:t>
            </a:r>
            <a:r>
              <a:rPr lang="en-US" altLang="zh-CN" dirty="0">
                <a:latin typeface="FrutigerLTStd-Light"/>
              </a:rPr>
              <a:t>intestine shown here </a:t>
            </a:r>
            <a:r>
              <a:rPr lang="en-US" altLang="zh-CN" dirty="0" smtClean="0">
                <a:latin typeface="FrutigerLTStd-Light"/>
              </a:rPr>
              <a:t>illustrates the </a:t>
            </a:r>
            <a:r>
              <a:rPr lang="en-US" altLang="zh-CN" dirty="0">
                <a:latin typeface="FrutigerLTStd-Light"/>
              </a:rPr>
              <a:t>fact that a number of distinct </a:t>
            </a:r>
            <a:r>
              <a:rPr lang="en-US" altLang="zh-CN" dirty="0" smtClean="0">
                <a:latin typeface="FrutigerLTStd-Light"/>
              </a:rPr>
              <a:t>cell types </a:t>
            </a:r>
            <a:r>
              <a:rPr lang="en-US" altLang="zh-CN" dirty="0">
                <a:latin typeface="FrutigerLTStd-Light"/>
              </a:rPr>
              <a:t>coexist within a tissue. The </a:t>
            </a:r>
            <a:r>
              <a:rPr lang="en-US" altLang="zh-CN" dirty="0" smtClean="0">
                <a:latin typeface="FrutigerLTStd-Light"/>
              </a:rPr>
              <a:t>relative numbers </a:t>
            </a:r>
            <a:r>
              <a:rPr lang="en-US" altLang="zh-CN" dirty="0">
                <a:latin typeface="FrutigerLTStd-Light"/>
              </a:rPr>
              <a:t>and positions of each </a:t>
            </a:r>
            <a:r>
              <a:rPr lang="en-US" altLang="zh-CN" dirty="0" smtClean="0">
                <a:latin typeface="FrutigerLTStd-Light"/>
              </a:rPr>
              <a:t>cell type </a:t>
            </a:r>
            <a:r>
              <a:rPr lang="en-US" altLang="zh-CN" dirty="0">
                <a:latin typeface="FrutigerLTStd-Light"/>
              </a:rPr>
              <a:t>must be tightly controlled in </a:t>
            </a:r>
            <a:r>
              <a:rPr lang="en-US" altLang="zh-CN" dirty="0" smtClean="0">
                <a:latin typeface="FrutigerLTStd-Light"/>
              </a:rPr>
              <a:t>order to </a:t>
            </a:r>
            <a:r>
              <a:rPr lang="en-US" altLang="zh-CN" dirty="0">
                <a:latin typeface="FrutigerLTStd-Light"/>
              </a:rPr>
              <a:t>ensure proper tissue structure </a:t>
            </a:r>
            <a:r>
              <a:rPr lang="en-US" altLang="zh-CN" dirty="0" smtClean="0">
                <a:latin typeface="FrutigerLTStd-Light"/>
              </a:rPr>
              <a:t>and function</a:t>
            </a:r>
            <a:r>
              <a:rPr lang="en-US" altLang="zh-CN" dirty="0">
                <a:latin typeface="FrutigerLTStd-Light"/>
              </a:rPr>
              <a:t>. </a:t>
            </a:r>
            <a:r>
              <a:rPr lang="en-US" altLang="zh-CN" b="1" dirty="0">
                <a:latin typeface="FrutigerLTStd-Light"/>
              </a:rPr>
              <a:t>This control is largely </a:t>
            </a:r>
            <a:r>
              <a:rPr lang="en-US" altLang="zh-CN" b="1" dirty="0" smtClean="0">
                <a:latin typeface="FrutigerLTStd-Light"/>
              </a:rPr>
              <a:t>achieved via </a:t>
            </a:r>
            <a:r>
              <a:rPr lang="en-US" altLang="zh-CN" b="1" dirty="0">
                <a:latin typeface="FrutigerLTStd-Light"/>
              </a:rPr>
              <a:t>the exchange of signals </a:t>
            </a:r>
            <a:r>
              <a:rPr lang="en-US" altLang="zh-CN" b="1" dirty="0" smtClean="0">
                <a:latin typeface="FrutigerLTStd-Light"/>
              </a:rPr>
              <a:t>between neighboring </a:t>
            </a:r>
            <a:r>
              <a:rPr lang="en-US" altLang="zh-CN" b="1" dirty="0">
                <a:latin typeface="FrutigerLTStd-Light"/>
              </a:rPr>
              <a:t>cells within the tissue</a:t>
            </a:r>
            <a:r>
              <a:rPr lang="en-US" altLang="zh-CN" dirty="0">
                <a:latin typeface="FrutigerLTStd-Light"/>
              </a:rPr>
              <a:t>.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94176" y="6415580"/>
            <a:ext cx="477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Typical example for tissue stem cell regeneration</a:t>
            </a:r>
            <a:endParaRPr lang="zh-CN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5414057" y="29171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5.2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Maintenance of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tissue architecture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547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 descr="figure_05_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" y="1188720"/>
            <a:ext cx="4948604" cy="4818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45343" y="1476298"/>
            <a:ext cx="630563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FrutigerLTStd-Light"/>
              </a:rPr>
              <a:t>This </a:t>
            </a:r>
            <a:r>
              <a:rPr lang="en-US" altLang="zh-CN" sz="2000" dirty="0">
                <a:latin typeface="FrutigerLTStd-Light"/>
              </a:rPr>
              <a:t>scanning electron </a:t>
            </a:r>
            <a:r>
              <a:rPr lang="en-US" altLang="zh-CN" sz="2000" dirty="0" smtClean="0">
                <a:latin typeface="FrutigerLTStd-Light"/>
              </a:rPr>
              <a:t>micrograph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illustrates </a:t>
            </a:r>
            <a:r>
              <a:rPr lang="en-US" altLang="zh-CN" sz="2000" dirty="0">
                <a:latin typeface="FrutigerLTStd-Light"/>
              </a:rPr>
              <a:t>fibroblasts embedded </a:t>
            </a:r>
            <a:r>
              <a:rPr lang="en-US" altLang="zh-CN" sz="2000" dirty="0" smtClean="0">
                <a:latin typeface="FrutigerLTStd-Light"/>
              </a:rPr>
              <a:t>in the </a:t>
            </a:r>
            <a:r>
              <a:rPr lang="en-US" altLang="zh-CN" sz="2000" dirty="0">
                <a:latin typeface="FrutigerLTStd-Light"/>
              </a:rPr>
              <a:t>specialized extracellular </a:t>
            </a:r>
            <a:r>
              <a:rPr lang="en-US" altLang="zh-CN" sz="2000" dirty="0" smtClean="0">
                <a:latin typeface="FrutigerLTStd-Light"/>
              </a:rPr>
              <a:t>matrix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(ECM</a:t>
            </a:r>
            <a:r>
              <a:rPr lang="en-US" altLang="zh-CN" sz="2000" dirty="0">
                <a:latin typeface="FrutigerLTStd-Light"/>
              </a:rPr>
              <a:t>) present in the </a:t>
            </a:r>
            <a:r>
              <a:rPr lang="en-US" altLang="zh-CN" sz="2000" dirty="0" smtClean="0">
                <a:latin typeface="FrutigerLTStd-Light"/>
              </a:rPr>
              <a:t>cornea</a:t>
            </a:r>
            <a:r>
              <a:rPr lang="zh-CN" altLang="en-US" sz="2000" dirty="0" smtClean="0">
                <a:latin typeface="FrutigerLTStd-Light"/>
              </a:rPr>
              <a:t>（</a:t>
            </a:r>
            <a:r>
              <a:rPr lang="zh-CN" altLang="en-US" sz="2000" dirty="0"/>
              <a:t>眼角膜</a:t>
            </a:r>
            <a:r>
              <a:rPr lang="zh-CN" altLang="en-US" sz="2000" dirty="0" smtClean="0">
                <a:latin typeface="FrutigerLTStd-Light"/>
              </a:rPr>
              <a:t>）</a:t>
            </a:r>
            <a:r>
              <a:rPr lang="en-US" altLang="zh-CN" sz="2000" dirty="0" smtClean="0">
                <a:latin typeface="FrutigerLTStd-Light"/>
              </a:rPr>
              <a:t>.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Many </a:t>
            </a:r>
            <a:r>
              <a:rPr lang="en-US" altLang="zh-CN" sz="2000" dirty="0">
                <a:latin typeface="FrutigerLTStd-Light"/>
              </a:rPr>
              <a:t>of the components of this </a:t>
            </a:r>
            <a:r>
              <a:rPr lang="en-US" altLang="zh-CN" sz="2000" dirty="0" smtClean="0">
                <a:latin typeface="FrutigerLTStd-Light"/>
              </a:rPr>
              <a:t>ECM,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including </a:t>
            </a:r>
            <a:r>
              <a:rPr lang="en-US" altLang="zh-CN" sz="2000" dirty="0">
                <a:latin typeface="FrutigerLTStd-Light"/>
              </a:rPr>
              <a:t>glycoproteins, </a:t>
            </a:r>
            <a:r>
              <a:rPr lang="en-US" altLang="zh-CN" sz="2000" dirty="0" err="1" smtClean="0">
                <a:latin typeface="FrutigerLTStd-Light"/>
              </a:rPr>
              <a:t>hyaluronan</a:t>
            </a:r>
            <a:r>
              <a:rPr lang="zh-CN" altLang="en-US" sz="2000" dirty="0" smtClean="0">
                <a:latin typeface="FrutigerLTStd-Light"/>
              </a:rPr>
              <a:t>（</a:t>
            </a:r>
            <a:r>
              <a:rPr lang="zh-CN" altLang="en-US" sz="2000" dirty="0"/>
              <a:t>透明质酸</a:t>
            </a:r>
            <a:r>
              <a:rPr lang="zh-CN" altLang="en-US" sz="2000" dirty="0" smtClean="0">
                <a:latin typeface="FrutigerLTStd-Light"/>
              </a:rPr>
              <a:t>）</a:t>
            </a:r>
            <a:r>
              <a:rPr lang="en-US" altLang="zh-CN" sz="2000" dirty="0" smtClean="0">
                <a:latin typeface="FrutigerLTStd-Light"/>
              </a:rPr>
              <a:t>, and </a:t>
            </a:r>
            <a:r>
              <a:rPr lang="en-US" altLang="zh-CN" sz="2000" dirty="0">
                <a:latin typeface="FrutigerLTStd-Light"/>
              </a:rPr>
              <a:t>proteoglycans, have </a:t>
            </a:r>
            <a:r>
              <a:rPr lang="en-US" altLang="zh-CN" sz="2000" dirty="0" smtClean="0">
                <a:latin typeface="FrutigerLTStd-Light"/>
              </a:rPr>
              <a:t>been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removed </a:t>
            </a:r>
            <a:r>
              <a:rPr lang="en-US" altLang="zh-CN" sz="2000" dirty="0">
                <a:latin typeface="FrutigerLTStd-Light"/>
              </a:rPr>
              <a:t>in order to highlight its </a:t>
            </a:r>
            <a:r>
              <a:rPr lang="en-US" altLang="zh-CN" sz="2000" dirty="0" smtClean="0">
                <a:latin typeface="FrutigerLTStd-Light"/>
              </a:rPr>
              <a:t>major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component—</a:t>
            </a:r>
            <a:r>
              <a:rPr lang="en-US" altLang="zh-CN" sz="2000" u="sng" dirty="0" smtClean="0">
                <a:solidFill>
                  <a:srgbClr val="FF0000"/>
                </a:solidFill>
                <a:latin typeface="FrutigerLTStd-Light"/>
              </a:rPr>
              <a:t>collagen </a:t>
            </a:r>
            <a:r>
              <a:rPr lang="en-US" altLang="zh-CN" sz="2000" u="sng" dirty="0">
                <a:solidFill>
                  <a:srgbClr val="FF0000"/>
                </a:solidFill>
                <a:latin typeface="FrutigerLTStd-Light"/>
              </a:rPr>
              <a:t>fibers</a:t>
            </a:r>
            <a:r>
              <a:rPr lang="en-US" altLang="zh-CN" sz="2000" dirty="0">
                <a:latin typeface="FrutigerLTStd-Light"/>
              </a:rPr>
              <a:t>. Hence, </a:t>
            </a:r>
            <a:r>
              <a:rPr lang="en-US" altLang="zh-CN" sz="2000" dirty="0" smtClean="0">
                <a:latin typeface="FrutigerLTStd-Light"/>
              </a:rPr>
              <a:t>the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density </a:t>
            </a:r>
            <a:r>
              <a:rPr lang="en-US" altLang="zh-CN" sz="2000" dirty="0">
                <a:latin typeface="FrutigerLTStd-Light"/>
              </a:rPr>
              <a:t>of fibers in the ECM within </a:t>
            </a:r>
            <a:r>
              <a:rPr lang="en-US" altLang="zh-CN" sz="2000" dirty="0" smtClean="0">
                <a:latin typeface="FrutigerLTStd-Light"/>
              </a:rPr>
              <a:t>the corresponding </a:t>
            </a:r>
            <a:r>
              <a:rPr lang="en-US" altLang="zh-CN" sz="2000" dirty="0">
                <a:latin typeface="FrutigerLTStd-Light"/>
              </a:rPr>
              <a:t>living tissue is </a:t>
            </a:r>
            <a:r>
              <a:rPr lang="en-US" altLang="zh-CN" sz="2000" dirty="0" smtClean="0">
                <a:latin typeface="FrutigerLTStd-Light"/>
              </a:rPr>
              <a:t>actually</a:t>
            </a:r>
            <a:r>
              <a:rPr lang="zh-CN" altLang="en-US" sz="2000" dirty="0" smtClean="0">
                <a:latin typeface="FrutigerLTStd-Light"/>
              </a:rPr>
              <a:t> </a:t>
            </a:r>
            <a:r>
              <a:rPr lang="en-US" altLang="zh-CN" sz="2000" dirty="0" smtClean="0">
                <a:latin typeface="FrutigerLTStd-Light"/>
              </a:rPr>
              <a:t>much </a:t>
            </a:r>
            <a:r>
              <a:rPr lang="en-US" altLang="zh-CN" sz="2000" dirty="0">
                <a:latin typeface="FrutigerLTStd-Light"/>
              </a:rPr>
              <a:t>higher</a:t>
            </a:r>
            <a:r>
              <a:rPr lang="en-US" altLang="zh-CN" sz="2000" dirty="0" smtClean="0">
                <a:latin typeface="FrutigerLTStd-Light"/>
              </a:rPr>
              <a:t>.</a:t>
            </a:r>
            <a:r>
              <a:rPr lang="zh-CN" altLang="en-US" sz="2000" dirty="0" smtClean="0">
                <a:latin typeface="FrutigerLTStd-Light"/>
              </a:rPr>
              <a:t>  </a:t>
            </a:r>
            <a:endParaRPr lang="zh-CN" alt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3477645" y="382524"/>
            <a:ext cx="5981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5.26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Extracellular matrix</a:t>
            </a:r>
            <a:endParaRPr lang="zh-CN" alt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5850158" y="5126057"/>
            <a:ext cx="6096000" cy="96795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ECM is composed of a series of </a:t>
            </a:r>
            <a:r>
              <a:rPr lang="en-US" altLang="zh-CN" sz="2000" dirty="0" smtClean="0"/>
              <a:t>glycoproteins, including </a:t>
            </a:r>
            <a:r>
              <a:rPr lang="en-US" altLang="zh-CN" sz="2000" dirty="0"/>
              <a:t>collagens, </a:t>
            </a:r>
            <a:r>
              <a:rPr lang="en-US" altLang="zh-CN" sz="2000" dirty="0" err="1"/>
              <a:t>laminins</a:t>
            </a:r>
            <a:r>
              <a:rPr lang="en-US" altLang="zh-CN" sz="2000" dirty="0"/>
              <a:t>, proteoglycans, and fibronectin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4756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 descr="figure_05_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12" y="991513"/>
            <a:ext cx="7347204" cy="586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40141" y="189731"/>
            <a:ext cx="63434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5.27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Structure of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integrins</a:t>
            </a:r>
            <a:endParaRPr lang="zh-CN" alt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8392872" y="2395722"/>
            <a:ext cx="33785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FrutigerLTStd-Light"/>
              </a:rPr>
              <a:t>Integrin molecules function </a:t>
            </a:r>
            <a:r>
              <a:rPr lang="en-US" altLang="zh-CN" sz="2000" dirty="0" smtClean="0">
                <a:latin typeface="FrutigerLTStd-Light"/>
              </a:rPr>
              <a:t>as </a:t>
            </a:r>
            <a:r>
              <a:rPr lang="en-US" altLang="zh-CN" sz="2000" dirty="0" err="1" smtClean="0">
                <a:latin typeface="FrutigerLTStd-Light"/>
              </a:rPr>
              <a:t>heterodimeric</a:t>
            </a:r>
            <a:r>
              <a:rPr lang="en-US" altLang="zh-CN" sz="2000" dirty="0" smtClean="0">
                <a:latin typeface="FrutigerLTStd-Light"/>
              </a:rPr>
              <a:t> </a:t>
            </a:r>
            <a:r>
              <a:rPr lang="en-US" altLang="zh-CN" sz="2000" dirty="0">
                <a:latin typeface="FrutigerLTStd-Light"/>
              </a:rPr>
              <a:t>cell surface receptors, each composed of an </a:t>
            </a:r>
            <a:r>
              <a:rPr lang="en-US" altLang="zh-CN" sz="2400" dirty="0">
                <a:latin typeface="TimesNewRomanPSMT"/>
              </a:rPr>
              <a:t>α </a:t>
            </a:r>
            <a:r>
              <a:rPr lang="en-US" altLang="zh-CN" sz="2000" dirty="0" smtClean="0">
                <a:latin typeface="FrutigerLTStd-Light"/>
              </a:rPr>
              <a:t>plus a </a:t>
            </a:r>
            <a:r>
              <a:rPr lang="en-US" altLang="zh-CN" sz="2400" dirty="0">
                <a:latin typeface="TimesNewRomanPSMT"/>
              </a:rPr>
              <a:t>β </a:t>
            </a:r>
            <a:r>
              <a:rPr lang="en-US" altLang="zh-CN" sz="2000" dirty="0" smtClean="0">
                <a:latin typeface="FrutigerLTStd-Light"/>
              </a:rPr>
              <a:t>subunit.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4380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 descr="figure_05_2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60" y="320616"/>
            <a:ext cx="3546475" cy="630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660535" y="320616"/>
            <a:ext cx="63434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5.27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Structure of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integrins</a:t>
            </a:r>
            <a:endParaRPr lang="zh-CN" alt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5005474" y="1839794"/>
            <a:ext cx="683600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u="sng" dirty="0">
                <a:solidFill>
                  <a:srgbClr val="FF0000"/>
                </a:solidFill>
                <a:latin typeface="FrutigerLTStd-Light"/>
              </a:rPr>
              <a:t>The </a:t>
            </a:r>
            <a:r>
              <a:rPr lang="en-US" altLang="zh-CN" sz="2000" u="sng" dirty="0" err="1">
                <a:solidFill>
                  <a:srgbClr val="FF0000"/>
                </a:solidFill>
                <a:latin typeface="FrutigerLTStd-Light"/>
              </a:rPr>
              <a:t>ectodomains</a:t>
            </a:r>
            <a:r>
              <a:rPr lang="en-US" altLang="zh-CN" sz="2000" u="sng" dirty="0">
                <a:solidFill>
                  <a:srgbClr val="FF0000"/>
                </a:solidFill>
                <a:latin typeface="FrutigerLTStd-Light"/>
              </a:rPr>
              <a:t> of these </a:t>
            </a:r>
            <a:r>
              <a:rPr lang="en-US" altLang="zh-CN" sz="2000" u="sng" dirty="0" smtClean="0">
                <a:solidFill>
                  <a:srgbClr val="FF0000"/>
                </a:solidFill>
                <a:latin typeface="FrutigerLTStd-Light"/>
              </a:rPr>
              <a:t>receptors bind </a:t>
            </a:r>
            <a:r>
              <a:rPr lang="en-US" altLang="zh-CN" sz="2000" u="sng" dirty="0">
                <a:solidFill>
                  <a:srgbClr val="FF0000"/>
                </a:solidFill>
                <a:latin typeface="FrutigerLTStd-Light"/>
              </a:rPr>
              <a:t>specific components of the extracellular matrix (ECM</a:t>
            </a:r>
            <a:r>
              <a:rPr lang="en-US" altLang="zh-CN" sz="2000" u="sng" dirty="0" smtClean="0">
                <a:solidFill>
                  <a:srgbClr val="FF0000"/>
                </a:solidFill>
                <a:latin typeface="FrutigerLTStd-Light"/>
              </a:rPr>
              <a:t>). </a:t>
            </a:r>
            <a:r>
              <a:rPr lang="en-US" altLang="zh-CN" sz="2000" dirty="0" smtClean="0">
                <a:latin typeface="FrutigerLTStd-Light"/>
              </a:rPr>
              <a:t>Divalent </a:t>
            </a:r>
            <a:r>
              <a:rPr lang="en-US" altLang="zh-CN" sz="2000" dirty="0" err="1" smtClean="0">
                <a:latin typeface="FrutigerLTStd-Light"/>
              </a:rPr>
              <a:t>cations</a:t>
            </a:r>
            <a:r>
              <a:rPr lang="en-US" altLang="zh-CN" sz="2000" dirty="0" smtClean="0">
                <a:latin typeface="FrutigerLTStd-Light"/>
              </a:rPr>
              <a:t>, </a:t>
            </a:r>
            <a:r>
              <a:rPr lang="en-US" altLang="zh-CN" sz="2000" dirty="0">
                <a:latin typeface="FrutigerLTStd-Light"/>
              </a:rPr>
              <a:t>notably </a:t>
            </a:r>
            <a:r>
              <a:rPr lang="en-US" altLang="zh-CN" sz="2000" dirty="0" smtClean="0">
                <a:latin typeface="FrutigerLTStd-Light"/>
              </a:rPr>
              <a:t>magnesium</a:t>
            </a:r>
            <a:r>
              <a:rPr lang="zh-CN" altLang="en-US" sz="2000" dirty="0" smtClean="0">
                <a:latin typeface="FrutigerLTStd-Light"/>
              </a:rPr>
              <a:t>（</a:t>
            </a:r>
            <a:r>
              <a:rPr lang="zh-CN" altLang="en-US" sz="2000" dirty="0"/>
              <a:t>镁</a:t>
            </a:r>
            <a:r>
              <a:rPr lang="zh-CN" altLang="en-US" sz="2000" dirty="0" smtClean="0">
                <a:latin typeface="FrutigerLTStd-Light"/>
              </a:rPr>
              <a:t>）</a:t>
            </a:r>
            <a:r>
              <a:rPr lang="en-US" altLang="zh-CN" sz="2000" dirty="0" smtClean="0">
                <a:latin typeface="FrutigerLTStd-Light"/>
              </a:rPr>
              <a:t>, manganese</a:t>
            </a:r>
            <a:r>
              <a:rPr lang="zh-CN" altLang="en-US" sz="2000" dirty="0" smtClean="0">
                <a:latin typeface="FrutigerLTStd-Light"/>
              </a:rPr>
              <a:t>（</a:t>
            </a:r>
            <a:r>
              <a:rPr lang="zh-CN" altLang="en-US" sz="2000" dirty="0"/>
              <a:t>锰</a:t>
            </a:r>
            <a:r>
              <a:rPr lang="zh-CN" altLang="en-US" sz="2000" dirty="0" smtClean="0">
                <a:latin typeface="FrutigerLTStd-Light"/>
              </a:rPr>
              <a:t>）</a:t>
            </a:r>
            <a:r>
              <a:rPr lang="en-US" altLang="zh-CN" sz="2000" dirty="0" smtClean="0">
                <a:latin typeface="FrutigerLTStd-Light"/>
              </a:rPr>
              <a:t>, and calcium</a:t>
            </a:r>
            <a:r>
              <a:rPr lang="zh-CN" altLang="en-US" sz="2000" dirty="0" smtClean="0">
                <a:latin typeface="FrutigerLTStd-Light"/>
              </a:rPr>
              <a:t>（钙）</a:t>
            </a:r>
            <a:r>
              <a:rPr lang="en-US" altLang="zh-CN" sz="2000" dirty="0" smtClean="0">
                <a:latin typeface="FrutigerLTStd-Light"/>
              </a:rPr>
              <a:t>, </a:t>
            </a:r>
            <a:r>
              <a:rPr lang="en-US" altLang="zh-CN" sz="2000" dirty="0">
                <a:latin typeface="FrutigerLTStd-Light"/>
              </a:rPr>
              <a:t>modulate this binding in various ways. At the </a:t>
            </a:r>
            <a:r>
              <a:rPr lang="en-US" altLang="zh-CN" sz="2000" dirty="0" smtClean="0">
                <a:latin typeface="FrutigerLTStd-Light"/>
              </a:rPr>
              <a:t>same time</a:t>
            </a:r>
            <a:r>
              <a:rPr lang="en-US" altLang="zh-CN" sz="2000" dirty="0">
                <a:latin typeface="FrutigerLTStd-Light"/>
              </a:rPr>
              <a:t>, </a:t>
            </a:r>
            <a:r>
              <a:rPr lang="en-US" altLang="zh-CN" sz="2000" u="sng" dirty="0">
                <a:solidFill>
                  <a:srgbClr val="FF0000"/>
                </a:solidFill>
                <a:latin typeface="FrutigerLTStd-Light"/>
              </a:rPr>
              <a:t>the cytoplasmic domain </a:t>
            </a:r>
            <a:r>
              <a:rPr lang="en-US" altLang="zh-CN" sz="2000" u="sng" dirty="0" smtClean="0">
                <a:solidFill>
                  <a:srgbClr val="FF0000"/>
                </a:solidFill>
                <a:latin typeface="FrutigerLTStd-Light"/>
              </a:rPr>
              <a:t>is linked</a:t>
            </a:r>
            <a:r>
              <a:rPr lang="en-US" altLang="zh-CN" sz="2000" u="sng" dirty="0">
                <a:solidFill>
                  <a:srgbClr val="FF0000"/>
                </a:solidFill>
                <a:latin typeface="FrutigerLTStd-Light"/>
              </a:rPr>
              <a:t>, via intermediary proteins, to the cytoskeleton</a:t>
            </a:r>
            <a:r>
              <a:rPr lang="en-US" altLang="zh-CN" sz="2000" dirty="0">
                <a:latin typeface="FrutigerLTStd-Light"/>
              </a:rPr>
              <a:t> (largely </a:t>
            </a:r>
            <a:r>
              <a:rPr lang="en-US" altLang="zh-CN" sz="2000" dirty="0" smtClean="0">
                <a:latin typeface="FrutigerLTStd-Light"/>
              </a:rPr>
              <a:t>that constructed </a:t>
            </a:r>
            <a:r>
              <a:rPr lang="en-US" altLang="zh-CN" sz="2000" dirty="0">
                <a:latin typeface="FrutigerLTStd-Light"/>
              </a:rPr>
              <a:t>by actin fibers); in addition, </a:t>
            </a:r>
            <a:r>
              <a:rPr lang="en-US" altLang="zh-CN" sz="2000" u="sng" dirty="0">
                <a:solidFill>
                  <a:srgbClr val="FF0000"/>
                </a:solidFill>
                <a:latin typeface="FrutigerLTStd-Light"/>
              </a:rPr>
              <a:t>the cytoplasmic </a:t>
            </a:r>
            <a:r>
              <a:rPr lang="en-US" altLang="zh-CN" sz="2000" u="sng" dirty="0" smtClean="0">
                <a:solidFill>
                  <a:srgbClr val="FF0000"/>
                </a:solidFill>
                <a:latin typeface="FrutigerLTStd-Light"/>
              </a:rPr>
              <a:t>domains may </a:t>
            </a:r>
            <a:r>
              <a:rPr lang="en-US" altLang="zh-CN" sz="2000" u="sng" dirty="0">
                <a:solidFill>
                  <a:srgbClr val="FF0000"/>
                </a:solidFill>
                <a:latin typeface="FrutigerLTStd-Light"/>
              </a:rPr>
              <a:t>attract a variety of signal-transducing proteins that </a:t>
            </a:r>
            <a:r>
              <a:rPr lang="en-US" altLang="zh-CN" sz="2000" u="sng" dirty="0" smtClean="0">
                <a:solidFill>
                  <a:srgbClr val="FF0000"/>
                </a:solidFill>
                <a:latin typeface="FrutigerLTStd-Light"/>
              </a:rPr>
              <a:t>become activated </a:t>
            </a:r>
            <a:r>
              <a:rPr lang="en-US" altLang="zh-CN" sz="2000" u="sng" dirty="0">
                <a:solidFill>
                  <a:srgbClr val="FF0000"/>
                </a:solidFill>
                <a:latin typeface="FrutigerLTStd-Light"/>
              </a:rPr>
              <a:t>when the </a:t>
            </a:r>
            <a:r>
              <a:rPr lang="en-US" altLang="zh-CN" sz="2000" u="sng" dirty="0" err="1">
                <a:solidFill>
                  <a:srgbClr val="FF0000"/>
                </a:solidFill>
                <a:latin typeface="FrutigerLTStd-Light"/>
              </a:rPr>
              <a:t>ectodomain</a:t>
            </a:r>
            <a:r>
              <a:rPr lang="en-US" altLang="zh-CN" sz="2000" u="sng" dirty="0">
                <a:solidFill>
                  <a:srgbClr val="FF0000"/>
                </a:solidFill>
                <a:latin typeface="FrutigerLTStd-Light"/>
              </a:rPr>
              <a:t> binds an ECM ligand.</a:t>
            </a:r>
            <a:endParaRPr lang="zh-CN" altLang="en-US" sz="20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48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2" descr="figure_05_27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05" y="968989"/>
            <a:ext cx="6424966" cy="552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379208" y="2417425"/>
            <a:ext cx="4727448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FrutigerLTStd-Light"/>
              </a:rPr>
              <a:t>The </a:t>
            </a:r>
            <a:r>
              <a:rPr lang="el-GR" altLang="zh-CN" sz="2000" dirty="0">
                <a:latin typeface="TimesNewRomanPSMT"/>
              </a:rPr>
              <a:t>α </a:t>
            </a:r>
            <a:r>
              <a:rPr lang="en-US" altLang="zh-CN" dirty="0" smtClean="0">
                <a:latin typeface="FrutigerLTStd-Light"/>
              </a:rPr>
              <a:t>and </a:t>
            </a:r>
            <a:r>
              <a:rPr lang="en-US" altLang="zh-CN" sz="2000" dirty="0" smtClean="0">
                <a:latin typeface="TimesNewRomanPSMT"/>
              </a:rPr>
              <a:t>β </a:t>
            </a:r>
            <a:r>
              <a:rPr lang="en-US" altLang="zh-CN" dirty="0">
                <a:latin typeface="FrutigerLTStd-Light"/>
              </a:rPr>
              <a:t>integrin subunits associate with one another as heterodimers </a:t>
            </a:r>
            <a:r>
              <a:rPr lang="en-US" altLang="zh-CN" dirty="0" smtClean="0">
                <a:latin typeface="FrutigerLTStd-Light"/>
              </a:rPr>
              <a:t>in various </a:t>
            </a:r>
            <a:r>
              <a:rPr lang="en-US" altLang="zh-CN" dirty="0">
                <a:latin typeface="FrutigerLTStd-Light"/>
              </a:rPr>
              <a:t>specific combinations to enable the binding of a variety </a:t>
            </a:r>
            <a:r>
              <a:rPr lang="en-US" altLang="zh-CN" dirty="0" smtClean="0">
                <a:latin typeface="FrutigerLTStd-Light"/>
              </a:rPr>
              <a:t>of ECM </a:t>
            </a:r>
            <a:r>
              <a:rPr lang="en-US" altLang="zh-CN" dirty="0">
                <a:latin typeface="FrutigerLTStd-Light"/>
              </a:rPr>
              <a:t>ligands and to transduce multiple signals into the cell.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3325511" y="445769"/>
            <a:ext cx="63434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5.27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Structure of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integrins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0862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2" descr="figure_05_27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7" y="2121408"/>
            <a:ext cx="4895927" cy="3585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681472" y="2121408"/>
            <a:ext cx="5739384" cy="2999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FrutigerLTStd-Light"/>
              </a:rPr>
              <a:t>One </a:t>
            </a:r>
            <a:r>
              <a:rPr lang="en-US" altLang="zh-CN" dirty="0" smtClean="0">
                <a:latin typeface="FrutigerLTStd-Light"/>
              </a:rPr>
              <a:t>depiction of </a:t>
            </a:r>
            <a:r>
              <a:rPr lang="en-US" altLang="zh-CN" dirty="0">
                <a:latin typeface="FrutigerLTStd-Light"/>
              </a:rPr>
              <a:t>integrin–ECM binding comes from the crystallographic </a:t>
            </a:r>
            <a:r>
              <a:rPr lang="en-US" altLang="zh-CN" dirty="0" smtClean="0">
                <a:latin typeface="FrutigerLTStd-Light"/>
              </a:rPr>
              <a:t>analysis of </a:t>
            </a:r>
            <a:r>
              <a:rPr lang="en-US" altLang="zh-CN" dirty="0">
                <a:latin typeface="FrutigerLTStd-Light"/>
              </a:rPr>
              <a:t>the </a:t>
            </a:r>
            <a:r>
              <a:rPr lang="en-US" altLang="zh-CN" dirty="0" err="1">
                <a:latin typeface="FrutigerLTStd-Light"/>
              </a:rPr>
              <a:t>ectodomain</a:t>
            </a:r>
            <a:r>
              <a:rPr lang="en-US" altLang="zh-CN" dirty="0">
                <a:latin typeface="FrutigerLTStd-Light"/>
              </a:rPr>
              <a:t> of the </a:t>
            </a:r>
            <a:r>
              <a:rPr lang="en-US" altLang="zh-CN" sz="2000" dirty="0">
                <a:latin typeface="TimesNewRomanPSMT"/>
              </a:rPr>
              <a:t>α</a:t>
            </a:r>
            <a:r>
              <a:rPr lang="en-US" altLang="zh-CN" dirty="0">
                <a:latin typeface="FrutigerLTStd-Light"/>
              </a:rPr>
              <a:t>2</a:t>
            </a:r>
            <a:r>
              <a:rPr lang="en-US" altLang="zh-CN" sz="2000" dirty="0">
                <a:latin typeface="TimesNewRomanPSMT"/>
              </a:rPr>
              <a:t>β</a:t>
            </a:r>
            <a:r>
              <a:rPr lang="en-US" altLang="zh-CN" dirty="0">
                <a:latin typeface="FrutigerLTStd-Light"/>
              </a:rPr>
              <a:t>1 integrin </a:t>
            </a:r>
            <a:r>
              <a:rPr lang="en-US" altLang="zh-CN" dirty="0" smtClean="0">
                <a:latin typeface="FrutigerLTStd-Light"/>
              </a:rPr>
              <a:t>interacting </a:t>
            </a:r>
            <a:r>
              <a:rPr lang="en-US" altLang="zh-CN" dirty="0">
                <a:latin typeface="FrutigerLTStd-Light"/>
              </a:rPr>
              <a:t>with collagen I, a triple </a:t>
            </a:r>
            <a:r>
              <a:rPr lang="en-US" altLang="zh-CN" dirty="0" smtClean="0">
                <a:latin typeface="FrutigerLTStd-Light"/>
              </a:rPr>
              <a:t>helix. </a:t>
            </a:r>
            <a:r>
              <a:rPr lang="en-US" altLang="zh-CN" dirty="0">
                <a:latin typeface="FrutigerLTStd-Light"/>
              </a:rPr>
              <a:t>The </a:t>
            </a:r>
            <a:r>
              <a:rPr lang="en-US" altLang="zh-CN" i="1" dirty="0" smtClean="0">
                <a:latin typeface="FrutigerLTStd-LightItalic"/>
              </a:rPr>
              <a:t>red </a:t>
            </a:r>
            <a:r>
              <a:rPr lang="en-US" altLang="zh-CN" dirty="0" smtClean="0">
                <a:latin typeface="FrutigerLTStd-Light"/>
              </a:rPr>
              <a:t>surface </a:t>
            </a:r>
            <a:r>
              <a:rPr lang="en-US" altLang="zh-CN" dirty="0">
                <a:latin typeface="FrutigerLTStd-Light"/>
              </a:rPr>
              <a:t>patches on the integrin </a:t>
            </a:r>
            <a:r>
              <a:rPr lang="en-US" altLang="zh-CN" dirty="0" err="1">
                <a:latin typeface="FrutigerLTStd-Light"/>
              </a:rPr>
              <a:t>ectodomain</a:t>
            </a:r>
            <a:r>
              <a:rPr lang="en-US" altLang="zh-CN" dirty="0">
                <a:latin typeface="FrutigerLTStd-Light"/>
              </a:rPr>
              <a:t> contain the more </a:t>
            </a:r>
            <a:r>
              <a:rPr lang="en-US" altLang="zh-CN" dirty="0" smtClean="0">
                <a:latin typeface="FrutigerLTStd-Light"/>
              </a:rPr>
              <a:t>acidic side </a:t>
            </a:r>
            <a:r>
              <a:rPr lang="en-US" altLang="zh-CN" dirty="0">
                <a:latin typeface="FrutigerLTStd-Light"/>
              </a:rPr>
              <a:t>chains, while the </a:t>
            </a:r>
            <a:r>
              <a:rPr lang="en-US" altLang="zh-CN" i="1" dirty="0">
                <a:latin typeface="FrutigerLTStd-LightItalic"/>
              </a:rPr>
              <a:t>blue </a:t>
            </a:r>
            <a:r>
              <a:rPr lang="en-US" altLang="zh-CN" dirty="0">
                <a:latin typeface="FrutigerLTStd-Light"/>
              </a:rPr>
              <a:t>surface patches contain basic </a:t>
            </a:r>
            <a:r>
              <a:rPr lang="en-US" altLang="zh-CN" dirty="0" smtClean="0">
                <a:latin typeface="FrutigerLTStd-Light"/>
              </a:rPr>
              <a:t>amino acid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928030" y="558360"/>
            <a:ext cx="63434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5.27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Structure of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integrins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8055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2" descr="table_05_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332" y="1016000"/>
            <a:ext cx="8451850" cy="483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 descr="figure_05_28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52" y="2313432"/>
            <a:ext cx="5062548" cy="3667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43787" y="525628"/>
            <a:ext cx="94834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5.28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Integrin tethering to the ECM and cytoskeleton</a:t>
            </a:r>
            <a:endParaRPr lang="zh-CN" alt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6185502" y="2779776"/>
            <a:ext cx="60398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FrutigerLTStd-Light"/>
              </a:rPr>
              <a:t>This fluorescence micrograph illustrates the discrete </a:t>
            </a:r>
            <a:r>
              <a:rPr lang="en-US" altLang="zh-CN" sz="2400" dirty="0" smtClean="0">
                <a:latin typeface="FrutigerLTStd-Light"/>
              </a:rPr>
              <a:t>elongated foci </a:t>
            </a:r>
            <a:r>
              <a:rPr lang="en-US" altLang="zh-CN" sz="2400" dirty="0">
                <a:latin typeface="FrutigerLTStd-Light"/>
              </a:rPr>
              <a:t>(</a:t>
            </a:r>
            <a:r>
              <a:rPr lang="en-US" altLang="zh-CN" sz="2400" i="1" dirty="0">
                <a:latin typeface="FrutigerLTStd-LightItalic"/>
              </a:rPr>
              <a:t>yellow/orange</a:t>
            </a:r>
            <a:r>
              <a:rPr lang="en-US" altLang="zh-CN" sz="2400" dirty="0">
                <a:latin typeface="FrutigerLTStd-Light"/>
              </a:rPr>
              <a:t>) on the cell surface, termed </a:t>
            </a:r>
            <a:r>
              <a:rPr lang="en-US" altLang="zh-CN" sz="2400" u="sng" dirty="0">
                <a:solidFill>
                  <a:srgbClr val="FF0000"/>
                </a:solidFill>
                <a:latin typeface="FrutigerLTStd-Light"/>
              </a:rPr>
              <a:t>focal </a:t>
            </a:r>
            <a:r>
              <a:rPr lang="en-US" altLang="zh-CN" sz="2400" u="sng" dirty="0" smtClean="0">
                <a:solidFill>
                  <a:srgbClr val="FF0000"/>
                </a:solidFill>
                <a:latin typeface="FrutigerLTStd-Light"/>
              </a:rPr>
              <a:t>adhesions</a:t>
            </a:r>
            <a:r>
              <a:rPr lang="en-US" altLang="zh-CN" sz="2400" dirty="0" smtClean="0">
                <a:latin typeface="FrutigerLTStd-Light"/>
              </a:rPr>
              <a:t>(</a:t>
            </a:r>
            <a:r>
              <a:rPr lang="zh-CN" altLang="en-US" sz="2400" dirty="0"/>
              <a:t>粘着斑</a:t>
            </a:r>
            <a:r>
              <a:rPr lang="en-US" altLang="zh-CN" sz="2400" dirty="0" smtClean="0">
                <a:latin typeface="FrutigerLTStd-Light"/>
              </a:rPr>
              <a:t>), at </a:t>
            </a:r>
            <a:r>
              <a:rPr lang="en-US" altLang="zh-CN" sz="2400" dirty="0">
                <a:latin typeface="FrutigerLTStd-Light"/>
              </a:rPr>
              <a:t>which </a:t>
            </a:r>
            <a:r>
              <a:rPr lang="en-US" altLang="zh-CN" sz="2400" dirty="0" err="1">
                <a:latin typeface="FrutigerLTStd-Light"/>
              </a:rPr>
              <a:t>integrins</a:t>
            </a:r>
            <a:r>
              <a:rPr lang="en-US" altLang="zh-CN" sz="2400" dirty="0">
                <a:latin typeface="FrutigerLTStd-Light"/>
              </a:rPr>
              <a:t> tether cells to the extracellular matrix (ECM).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5737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" descr="figure_05_28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51" y="1300143"/>
            <a:ext cx="6432076" cy="524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515686" y="1958233"/>
            <a:ext cx="438065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FrutigerLTStd-Light"/>
              </a:rPr>
              <a:t>This schematic figure of the organization of </a:t>
            </a:r>
            <a:r>
              <a:rPr lang="en-US" altLang="zh-CN" dirty="0" err="1" smtClean="0">
                <a:latin typeface="FrutigerLTStd-Light"/>
              </a:rPr>
              <a:t>integrins</a:t>
            </a:r>
            <a:r>
              <a:rPr lang="en-US" altLang="zh-CN" dirty="0" smtClean="0">
                <a:latin typeface="FrutigerLTStd-Light"/>
              </a:rPr>
              <a:t> </a:t>
            </a:r>
            <a:r>
              <a:rPr lang="en-US" altLang="zh-CN" dirty="0">
                <a:latin typeface="FrutigerLTStd-Light"/>
              </a:rPr>
              <a:t>indicates their association with the ECM </a:t>
            </a:r>
            <a:r>
              <a:rPr lang="en-US" altLang="zh-CN" dirty="0" smtClean="0">
                <a:latin typeface="FrutigerLTStd-Light"/>
              </a:rPr>
              <a:t>through </a:t>
            </a:r>
            <a:r>
              <a:rPr lang="en-US" altLang="zh-CN" dirty="0">
                <a:latin typeface="FrutigerLTStd-Light"/>
              </a:rPr>
              <a:t>their </a:t>
            </a:r>
            <a:r>
              <a:rPr lang="en-US" altLang="zh-CN" dirty="0" err="1">
                <a:latin typeface="FrutigerLTStd-Light"/>
              </a:rPr>
              <a:t>ectodomains</a:t>
            </a:r>
            <a:r>
              <a:rPr lang="en-US" altLang="zh-CN" dirty="0">
                <a:latin typeface="FrutigerLTStd-Light"/>
              </a:rPr>
              <a:t> and their association with the </a:t>
            </a:r>
            <a:r>
              <a:rPr lang="en-US" altLang="zh-CN" dirty="0" smtClean="0">
                <a:latin typeface="FrutigerLTStd-Light"/>
              </a:rPr>
              <a:t>actin cytoskeleton through </a:t>
            </a:r>
            <a:r>
              <a:rPr lang="en-US" altLang="zh-CN" dirty="0">
                <a:latin typeface="FrutigerLTStd-Light"/>
              </a:rPr>
              <a:t>their cytoplasmic </a:t>
            </a:r>
            <a:r>
              <a:rPr lang="en-US" altLang="zh-CN" dirty="0" smtClean="0">
                <a:latin typeface="FrutigerLTStd-Light"/>
              </a:rPr>
              <a:t>domains </a:t>
            </a:r>
            <a:r>
              <a:rPr lang="en-US" altLang="zh-CN" u="sng" dirty="0" smtClean="0">
                <a:latin typeface="FrutigerLTStd-Light"/>
              </a:rPr>
              <a:t>via </a:t>
            </a:r>
            <a:r>
              <a:rPr lang="en-US" altLang="zh-CN" u="sng" dirty="0">
                <a:latin typeface="FrutigerLTStd-Light"/>
              </a:rPr>
              <a:t>the </a:t>
            </a:r>
            <a:r>
              <a:rPr lang="en-US" altLang="zh-CN" sz="2000" u="sng" dirty="0">
                <a:latin typeface="TimesNewRomanPSMT"/>
              </a:rPr>
              <a:t>β </a:t>
            </a:r>
            <a:r>
              <a:rPr lang="en-US" altLang="zh-CN" u="sng" dirty="0">
                <a:latin typeface="FrutigerLTStd-Light"/>
              </a:rPr>
              <a:t>subunit of each heterodimer</a:t>
            </a:r>
            <a:r>
              <a:rPr lang="en-US" altLang="zh-CN" dirty="0">
                <a:latin typeface="FrutigerLTStd-Light"/>
              </a:rPr>
              <a:t>. A series of </a:t>
            </a:r>
            <a:r>
              <a:rPr lang="en-US" altLang="zh-CN" dirty="0" smtClean="0">
                <a:latin typeface="FrutigerLTStd-Light"/>
              </a:rPr>
              <a:t>intermediary proteins</a:t>
            </a:r>
            <a:r>
              <a:rPr lang="en-US" altLang="zh-CN" dirty="0">
                <a:latin typeface="FrutigerLTStd-Light"/>
              </a:rPr>
              <a:t>, such as </a:t>
            </a:r>
            <a:r>
              <a:rPr lang="en-US" altLang="zh-CN" dirty="0" err="1">
                <a:latin typeface="FrutigerLTStd-Light"/>
              </a:rPr>
              <a:t>actinin</a:t>
            </a:r>
            <a:r>
              <a:rPr lang="en-US" altLang="zh-CN" dirty="0">
                <a:latin typeface="FrutigerLTStd-Light"/>
              </a:rPr>
              <a:t>, vinculin, and </a:t>
            </a:r>
            <a:r>
              <a:rPr lang="en-US" altLang="zh-CN" dirty="0" err="1">
                <a:latin typeface="FrutigerLTStd-Light"/>
              </a:rPr>
              <a:t>talin</a:t>
            </a:r>
            <a:r>
              <a:rPr lang="en-US" altLang="zh-CN" dirty="0">
                <a:latin typeface="FrutigerLTStd-Light"/>
              </a:rPr>
              <a:t>, allows these linkages </a:t>
            </a:r>
            <a:r>
              <a:rPr lang="en-US" altLang="zh-CN" dirty="0" smtClean="0">
                <a:latin typeface="FrutigerLTStd-Light"/>
              </a:rPr>
              <a:t>to be </a:t>
            </a:r>
            <a:r>
              <a:rPr lang="en-US" altLang="zh-CN" dirty="0">
                <a:latin typeface="FrutigerLTStd-Light"/>
              </a:rPr>
              <a:t>formed.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462075" y="379324"/>
            <a:ext cx="94834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5.28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Integrin tethering to the ECM and cytoskeleton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233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7592" y="1687175"/>
            <a:ext cx="96652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1271FF"/>
                </a:solidFill>
                <a:latin typeface="ACaslonPro-Regular"/>
              </a:rPr>
              <a:t>5.10 The </a:t>
            </a:r>
            <a:r>
              <a:rPr lang="en-US" altLang="zh-CN" sz="3200" dirty="0" err="1">
                <a:solidFill>
                  <a:srgbClr val="1271FF"/>
                </a:solidFill>
                <a:latin typeface="ACaslonPro-Regular"/>
              </a:rPr>
              <a:t>Ras</a:t>
            </a:r>
            <a:r>
              <a:rPr lang="en-US" altLang="zh-CN" sz="3200" dirty="0">
                <a:solidFill>
                  <a:srgbClr val="1271FF"/>
                </a:solidFill>
                <a:latin typeface="ACaslonPro-Regular"/>
              </a:rPr>
              <a:t> </a:t>
            </a:r>
            <a:r>
              <a:rPr lang="en-US" altLang="zh-CN" sz="3200" dirty="0" smtClean="0">
                <a:solidFill>
                  <a:srgbClr val="1271FF"/>
                </a:solidFill>
                <a:latin typeface="ACaslonPro-Regular"/>
              </a:rPr>
              <a:t>protein functions </a:t>
            </a:r>
            <a:r>
              <a:rPr lang="en-US" altLang="zh-CN" sz="3200" dirty="0">
                <a:solidFill>
                  <a:srgbClr val="1271FF"/>
                </a:solidFill>
                <a:latin typeface="ACaslonPro-Regular"/>
              </a:rPr>
              <a:t>as a G protein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647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2" descr="figure_05_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2" y="1146412"/>
            <a:ext cx="6786062" cy="4975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261444" y="719842"/>
            <a:ext cx="480669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FrutigerLTStd-Light"/>
              </a:rPr>
              <a:t>Detailed </a:t>
            </a:r>
            <a:r>
              <a:rPr lang="en-US" altLang="zh-CN" sz="1600" dirty="0">
                <a:latin typeface="FrutigerLTStd-Light"/>
              </a:rPr>
              <a:t>study of the biochemistry </a:t>
            </a:r>
            <a:r>
              <a:rPr lang="en-US" altLang="zh-CN" sz="1600" dirty="0" smtClean="0">
                <a:latin typeface="FrutigerLTStd-Light"/>
              </a:rPr>
              <a:t>of </a:t>
            </a:r>
            <a:r>
              <a:rPr lang="en-US" altLang="zh-CN" sz="1600" u="sng" dirty="0" err="1" smtClean="0">
                <a:solidFill>
                  <a:srgbClr val="FF0000"/>
                </a:solidFill>
                <a:latin typeface="FrutigerLTStd-Light"/>
              </a:rPr>
              <a:t>Ras</a:t>
            </a:r>
            <a:r>
              <a:rPr lang="en-US" altLang="zh-CN" sz="1600" dirty="0" smtClean="0">
                <a:latin typeface="FrutigerLTStd-Light"/>
              </a:rPr>
              <a:t> </a:t>
            </a:r>
            <a:r>
              <a:rPr lang="en-US" altLang="zh-CN" sz="1600" dirty="0">
                <a:latin typeface="FrutigerLTStd-Light"/>
              </a:rPr>
              <a:t>proteins revealed that they, like </a:t>
            </a:r>
            <a:r>
              <a:rPr lang="en-US" altLang="zh-CN" sz="1600" dirty="0" smtClean="0">
                <a:latin typeface="FrutigerLTStd-Light"/>
              </a:rPr>
              <a:t>the heterotrimeric </a:t>
            </a:r>
            <a:r>
              <a:rPr lang="en-US" altLang="zh-CN" sz="1600" dirty="0">
                <a:latin typeface="FrutigerLTStd-Light"/>
              </a:rPr>
              <a:t>G-proteins (see </a:t>
            </a:r>
            <a:r>
              <a:rPr lang="en-US" altLang="zh-CN" sz="1600" dirty="0" smtClean="0">
                <a:latin typeface="FrutigerLTStd-Light"/>
              </a:rPr>
              <a:t>Figure 5.24B</a:t>
            </a:r>
            <a:r>
              <a:rPr lang="en-US" altLang="zh-CN" sz="1600" dirty="0">
                <a:latin typeface="FrutigerLTStd-Light"/>
              </a:rPr>
              <a:t>), operate as binary </a:t>
            </a:r>
            <a:r>
              <a:rPr lang="en-US" altLang="zh-CN" sz="1600" dirty="0" smtClean="0">
                <a:latin typeface="FrutigerLTStd-Light"/>
              </a:rPr>
              <a:t>switches, binding </a:t>
            </a:r>
            <a:r>
              <a:rPr lang="en-US" altLang="zh-CN" sz="1600" dirty="0">
                <a:latin typeface="FrutigerLTStd-Light"/>
              </a:rPr>
              <a:t>GDP in their inactive state (</a:t>
            </a:r>
            <a:r>
              <a:rPr lang="en-US" altLang="zh-CN" sz="1600" i="1" dirty="0" smtClean="0">
                <a:latin typeface="FrutigerLTStd-LightItalic"/>
              </a:rPr>
              <a:t>top</a:t>
            </a:r>
            <a:r>
              <a:rPr lang="en-US" altLang="zh-CN" sz="1600" dirty="0" smtClean="0">
                <a:latin typeface="FrutigerLTStd-Light"/>
              </a:rPr>
              <a:t>) and </a:t>
            </a:r>
            <a:r>
              <a:rPr lang="en-US" altLang="zh-CN" sz="1600" dirty="0">
                <a:latin typeface="FrutigerLTStd-Light"/>
              </a:rPr>
              <a:t>GTP in their active, </a:t>
            </a:r>
            <a:r>
              <a:rPr lang="en-US" altLang="zh-CN" sz="1600" dirty="0" smtClean="0">
                <a:latin typeface="FrutigerLTStd-Light"/>
              </a:rPr>
              <a:t>signal-emitting state </a:t>
            </a:r>
            <a:r>
              <a:rPr lang="en-US" altLang="zh-CN" sz="1600" dirty="0">
                <a:latin typeface="FrutigerLTStd-Light"/>
              </a:rPr>
              <a:t>(</a:t>
            </a:r>
            <a:r>
              <a:rPr lang="en-US" altLang="zh-CN" sz="1600" i="1" dirty="0">
                <a:latin typeface="FrutigerLTStd-LightItalic"/>
              </a:rPr>
              <a:t>bottom</a:t>
            </a:r>
            <a:r>
              <a:rPr lang="en-US" altLang="zh-CN" sz="1600" dirty="0">
                <a:latin typeface="FrutigerLTStd-Light"/>
              </a:rPr>
              <a:t>). Thus, an inactive, </a:t>
            </a:r>
            <a:r>
              <a:rPr lang="en-US" altLang="zh-CN" sz="1600" dirty="0" smtClean="0">
                <a:latin typeface="FrutigerLTStd-Light"/>
              </a:rPr>
              <a:t>GDP binding </a:t>
            </a:r>
            <a:r>
              <a:rPr lang="en-US" altLang="zh-CN" sz="1600" dirty="0" err="1" smtClean="0">
                <a:latin typeface="FrutigerLTStd-Light"/>
              </a:rPr>
              <a:t>Ras</a:t>
            </a:r>
            <a:r>
              <a:rPr lang="en-US" altLang="zh-CN" sz="1600" dirty="0" smtClean="0">
                <a:latin typeface="FrutigerLTStd-Light"/>
              </a:rPr>
              <a:t> </a:t>
            </a:r>
            <a:r>
              <a:rPr lang="en-US" altLang="zh-CN" sz="1600" dirty="0">
                <a:latin typeface="FrutigerLTStd-Light"/>
              </a:rPr>
              <a:t>protein is stimulated by </a:t>
            </a:r>
            <a:r>
              <a:rPr lang="en-US" altLang="zh-CN" sz="1600" dirty="0" smtClean="0">
                <a:latin typeface="FrutigerLTStd-Light"/>
              </a:rPr>
              <a:t>a </a:t>
            </a:r>
            <a:r>
              <a:rPr lang="en-US" altLang="zh-CN" sz="1600" u="sng" dirty="0" smtClean="0">
                <a:solidFill>
                  <a:srgbClr val="FF0000"/>
                </a:solidFill>
                <a:latin typeface="FrutigerLTStd-Light"/>
              </a:rPr>
              <a:t>GEF </a:t>
            </a:r>
            <a:r>
              <a:rPr lang="en-US" altLang="zh-CN" sz="1600" u="sng" dirty="0">
                <a:solidFill>
                  <a:srgbClr val="FF0000"/>
                </a:solidFill>
                <a:latin typeface="FrutigerLTStd-Light"/>
              </a:rPr>
              <a:t>(guanine nucleotide exchange </a:t>
            </a:r>
            <a:r>
              <a:rPr lang="en-US" altLang="zh-CN" sz="1600" u="sng" dirty="0" smtClean="0">
                <a:solidFill>
                  <a:srgbClr val="FF0000"/>
                </a:solidFill>
                <a:latin typeface="FrutigerLTStd-Light"/>
              </a:rPr>
              <a:t>factor</a:t>
            </a:r>
            <a:r>
              <a:rPr lang="en-US" altLang="zh-CN" sz="1600" dirty="0" smtClean="0">
                <a:latin typeface="FrutigerLTStd-Light"/>
              </a:rPr>
              <a:t>) </a:t>
            </a:r>
            <a:r>
              <a:rPr lang="en-US" altLang="zh-CN" sz="1600" dirty="0">
                <a:latin typeface="FrutigerLTStd-Light"/>
              </a:rPr>
              <a:t>to release its GDP and acquire </a:t>
            </a:r>
            <a:r>
              <a:rPr lang="en-US" altLang="zh-CN" sz="1600" dirty="0" smtClean="0">
                <a:latin typeface="FrutigerLTStd-Light"/>
              </a:rPr>
              <a:t>a GTP </a:t>
            </a:r>
            <a:r>
              <a:rPr lang="en-US" altLang="zh-CN" sz="1600" dirty="0">
                <a:latin typeface="FrutigerLTStd-Light"/>
              </a:rPr>
              <a:t>in its stead, placing </a:t>
            </a:r>
            <a:r>
              <a:rPr lang="en-US" altLang="zh-CN" sz="1600" dirty="0" err="1">
                <a:latin typeface="FrutigerLTStd-Light"/>
              </a:rPr>
              <a:t>Ras</a:t>
            </a:r>
            <a:r>
              <a:rPr lang="en-US" altLang="zh-CN" sz="1600" dirty="0">
                <a:latin typeface="FrutigerLTStd-Light"/>
              </a:rPr>
              <a:t> in its </a:t>
            </a:r>
            <a:r>
              <a:rPr lang="en-US" altLang="zh-CN" sz="1600" dirty="0" smtClean="0">
                <a:latin typeface="FrutigerLTStd-Light"/>
              </a:rPr>
              <a:t>active, signaling </a:t>
            </a:r>
            <a:r>
              <a:rPr lang="en-US" altLang="zh-CN" sz="1600" dirty="0">
                <a:latin typeface="FrutigerLTStd-Light"/>
              </a:rPr>
              <a:t>configuration. This period </a:t>
            </a:r>
            <a:r>
              <a:rPr lang="en-US" altLang="zh-CN" sz="1600" dirty="0" smtClean="0">
                <a:latin typeface="FrutigerLTStd-Light"/>
              </a:rPr>
              <a:t>of signaling </a:t>
            </a:r>
            <a:r>
              <a:rPr lang="en-US" altLang="zh-CN" sz="1600" dirty="0">
                <a:latin typeface="FrutigerLTStd-Light"/>
              </a:rPr>
              <a:t>is soon halted by the actions </a:t>
            </a:r>
            <a:r>
              <a:rPr lang="en-US" altLang="zh-CN" sz="1600" dirty="0" smtClean="0">
                <a:latin typeface="FrutigerLTStd-Light"/>
              </a:rPr>
              <a:t>of a </a:t>
            </a:r>
            <a:r>
              <a:rPr lang="en-US" altLang="zh-CN" sz="1600" u="sng" dirty="0" err="1">
                <a:solidFill>
                  <a:srgbClr val="FF0000"/>
                </a:solidFill>
                <a:latin typeface="FrutigerLTStd-Light"/>
              </a:rPr>
              <a:t>GTPase</a:t>
            </a:r>
            <a:r>
              <a:rPr lang="en-US" altLang="zh-CN" sz="1600" u="sng" dirty="0">
                <a:solidFill>
                  <a:srgbClr val="FF0000"/>
                </a:solidFill>
                <a:latin typeface="FrutigerLTStd-Light"/>
              </a:rPr>
              <a:t> activity intrinsic to </a:t>
            </a:r>
            <a:r>
              <a:rPr lang="en-US" altLang="zh-CN" sz="1600" u="sng" dirty="0" err="1">
                <a:solidFill>
                  <a:srgbClr val="FF0000"/>
                </a:solidFill>
                <a:latin typeface="FrutigerLTStd-Light"/>
              </a:rPr>
              <a:t>Ras</a:t>
            </a:r>
            <a:r>
              <a:rPr lang="en-US" altLang="zh-CN" sz="1600" u="sng" dirty="0">
                <a:solidFill>
                  <a:srgbClr val="FF0000"/>
                </a:solidFill>
                <a:latin typeface="FrutigerLTStd-Light"/>
              </a:rPr>
              <a:t>, </a:t>
            </a:r>
            <a:r>
              <a:rPr lang="en-US" altLang="zh-CN" sz="1600" dirty="0" smtClean="0">
                <a:latin typeface="FrutigerLTStd-Light"/>
              </a:rPr>
              <a:t>which hydrolyzes </a:t>
            </a:r>
            <a:r>
              <a:rPr lang="en-US" altLang="zh-CN" sz="1600" dirty="0">
                <a:latin typeface="FrutigerLTStd-Light"/>
              </a:rPr>
              <a:t>GTP to GDP (</a:t>
            </a:r>
            <a:r>
              <a:rPr lang="en-US" altLang="zh-CN" sz="1600" i="1" dirty="0">
                <a:latin typeface="FrutigerLTStd-LightItalic"/>
              </a:rPr>
              <a:t>left</a:t>
            </a:r>
            <a:r>
              <a:rPr lang="en-US" altLang="zh-CN" sz="1600" dirty="0">
                <a:latin typeface="FrutigerLTStd-Light"/>
              </a:rPr>
              <a:t>). This </a:t>
            </a:r>
            <a:r>
              <a:rPr lang="en-US" altLang="zh-CN" sz="1600" dirty="0" err="1" smtClean="0">
                <a:latin typeface="FrutigerLTStd-Light"/>
              </a:rPr>
              <a:t>GTPase</a:t>
            </a:r>
            <a:r>
              <a:rPr lang="en-US" altLang="zh-CN" sz="1600" dirty="0" smtClean="0">
                <a:latin typeface="FrutigerLTStd-Light"/>
              </a:rPr>
              <a:t> activity </a:t>
            </a:r>
            <a:r>
              <a:rPr lang="en-US" altLang="zh-CN" sz="1600" dirty="0">
                <a:latin typeface="FrutigerLTStd-Light"/>
              </a:rPr>
              <a:t>is strongly stimulated by </a:t>
            </a:r>
            <a:r>
              <a:rPr lang="en-US" altLang="zh-CN" sz="1600" u="sng" dirty="0" smtClean="0">
                <a:solidFill>
                  <a:srgbClr val="FF0000"/>
                </a:solidFill>
                <a:latin typeface="FrutigerLTStd-Light"/>
              </a:rPr>
              <a:t>GAPs (</a:t>
            </a:r>
            <a:r>
              <a:rPr lang="en-US" altLang="zh-CN" sz="1600" u="sng" dirty="0" err="1" smtClean="0">
                <a:solidFill>
                  <a:srgbClr val="FF0000"/>
                </a:solidFill>
                <a:latin typeface="FrutigerLTStd-Light"/>
              </a:rPr>
              <a:t>GTPase</a:t>
            </a:r>
            <a:r>
              <a:rPr lang="en-US" altLang="zh-CN" sz="1600" u="sng" dirty="0" smtClean="0">
                <a:solidFill>
                  <a:srgbClr val="FF0000"/>
                </a:solidFill>
                <a:latin typeface="FrutigerLTStd-Light"/>
              </a:rPr>
              <a:t>-activating proteins</a:t>
            </a:r>
            <a:r>
              <a:rPr lang="en-US" altLang="zh-CN" sz="1600" dirty="0" smtClean="0">
                <a:latin typeface="FrutigerLTStd-Light"/>
              </a:rPr>
              <a:t>)</a:t>
            </a:r>
            <a:endParaRPr lang="en-US" altLang="zh-CN" sz="1600" dirty="0">
              <a:latin typeface="FrutigerLTStd-Light"/>
            </a:endParaRPr>
          </a:p>
          <a:p>
            <a:r>
              <a:rPr lang="en-US" altLang="zh-CN" sz="1600" dirty="0">
                <a:latin typeface="FrutigerLTStd-Light"/>
              </a:rPr>
              <a:t>that </a:t>
            </a:r>
            <a:r>
              <a:rPr lang="en-US" altLang="zh-CN" sz="1600" dirty="0" err="1">
                <a:latin typeface="FrutigerLTStd-Light"/>
              </a:rPr>
              <a:t>Ras</a:t>
            </a:r>
            <a:r>
              <a:rPr lang="en-US" altLang="zh-CN" sz="1600" dirty="0">
                <a:latin typeface="FrutigerLTStd-Light"/>
              </a:rPr>
              <a:t> might encounter while in </a:t>
            </a:r>
            <a:r>
              <a:rPr lang="en-US" altLang="zh-CN" sz="1600" dirty="0" smtClean="0">
                <a:latin typeface="FrutigerLTStd-Light"/>
              </a:rPr>
              <a:t>its activated </a:t>
            </a:r>
            <a:r>
              <a:rPr lang="en-US" altLang="zh-CN" sz="1600" dirty="0">
                <a:latin typeface="FrutigerLTStd-Light"/>
              </a:rPr>
              <a:t>state. Amino acid </a:t>
            </a:r>
            <a:r>
              <a:rPr lang="en-US" altLang="zh-CN" sz="1600" dirty="0" smtClean="0">
                <a:latin typeface="FrutigerLTStd-Light"/>
              </a:rPr>
              <a:t>substitutions caused </a:t>
            </a:r>
            <a:r>
              <a:rPr lang="en-US" altLang="zh-CN" sz="1600" dirty="0">
                <a:latin typeface="FrutigerLTStd-Light"/>
              </a:rPr>
              <a:t>by </a:t>
            </a:r>
            <a:r>
              <a:rPr lang="en-US" altLang="zh-CN" sz="1600" u="sng" dirty="0">
                <a:solidFill>
                  <a:srgbClr val="FF0000"/>
                </a:solidFill>
                <a:latin typeface="FrutigerLTStd-Light"/>
              </a:rPr>
              <a:t>oncogenic point </a:t>
            </a:r>
            <a:r>
              <a:rPr lang="en-US" altLang="zh-CN" sz="1600" u="sng" dirty="0" smtClean="0">
                <a:solidFill>
                  <a:srgbClr val="FF0000"/>
                </a:solidFill>
                <a:latin typeface="FrutigerLTStd-Light"/>
              </a:rPr>
              <a:t>mutations (see </a:t>
            </a:r>
            <a:r>
              <a:rPr lang="en-US" altLang="zh-CN" sz="1600" u="sng" dirty="0">
                <a:solidFill>
                  <a:srgbClr val="FF0000"/>
                </a:solidFill>
                <a:latin typeface="FrutigerLTStd-Light"/>
              </a:rPr>
              <a:t>Figure 4.9) block this cycle </a:t>
            </a:r>
            <a:r>
              <a:rPr lang="en-US" altLang="zh-CN" sz="1600" u="sng" dirty="0" smtClean="0">
                <a:solidFill>
                  <a:srgbClr val="FF0000"/>
                </a:solidFill>
                <a:latin typeface="FrutigerLTStd-Light"/>
              </a:rPr>
              <a:t>by inactivating </a:t>
            </a:r>
            <a:r>
              <a:rPr lang="en-US" altLang="zh-CN" sz="1600" u="sng" dirty="0">
                <a:solidFill>
                  <a:srgbClr val="FF0000"/>
                </a:solidFill>
                <a:latin typeface="FrutigerLTStd-Light"/>
              </a:rPr>
              <a:t>the intrinsic </a:t>
            </a:r>
            <a:r>
              <a:rPr lang="en-US" altLang="zh-CN" sz="1600" u="sng" dirty="0" err="1">
                <a:solidFill>
                  <a:srgbClr val="FF0000"/>
                </a:solidFill>
                <a:latin typeface="FrutigerLTStd-Light"/>
              </a:rPr>
              <a:t>GTPase</a:t>
            </a:r>
            <a:r>
              <a:rPr lang="en-US" altLang="zh-CN" sz="1600" u="sng" dirty="0">
                <a:solidFill>
                  <a:srgbClr val="FF0000"/>
                </a:solidFill>
                <a:latin typeface="FrutigerLTStd-Light"/>
              </a:rPr>
              <a:t> </a:t>
            </a:r>
            <a:r>
              <a:rPr lang="en-US" altLang="zh-CN" sz="1600" u="sng" dirty="0" smtClean="0">
                <a:solidFill>
                  <a:srgbClr val="FF0000"/>
                </a:solidFill>
                <a:latin typeface="FrutigerLTStd-Light"/>
              </a:rPr>
              <a:t>activity of </a:t>
            </a:r>
            <a:r>
              <a:rPr lang="en-US" altLang="zh-CN" sz="1600" u="sng" dirty="0" err="1">
                <a:solidFill>
                  <a:srgbClr val="FF0000"/>
                </a:solidFill>
                <a:latin typeface="FrutigerLTStd-Light"/>
              </a:rPr>
              <a:t>Ras</a:t>
            </a:r>
            <a:r>
              <a:rPr lang="en-US" altLang="zh-CN" sz="1600" u="sng" dirty="0">
                <a:solidFill>
                  <a:srgbClr val="FF0000"/>
                </a:solidFill>
                <a:latin typeface="FrutigerLTStd-Light"/>
              </a:rPr>
              <a:t>; </a:t>
            </a:r>
            <a:r>
              <a:rPr lang="en-US" altLang="zh-CN" sz="1600" dirty="0">
                <a:latin typeface="FrutigerLTStd-Light"/>
              </a:rPr>
              <a:t>this traps </a:t>
            </a:r>
            <a:r>
              <a:rPr lang="en-US" altLang="zh-CN" sz="1600" dirty="0" err="1">
                <a:latin typeface="FrutigerLTStd-Light"/>
              </a:rPr>
              <a:t>Ras</a:t>
            </a:r>
            <a:r>
              <a:rPr lang="en-US" altLang="zh-CN" sz="1600" dirty="0">
                <a:latin typeface="FrutigerLTStd-Light"/>
              </a:rPr>
              <a:t> in its </a:t>
            </a:r>
            <a:r>
              <a:rPr lang="en-US" altLang="zh-CN" sz="1600" dirty="0" smtClean="0">
                <a:latin typeface="FrutigerLTStd-Light"/>
              </a:rPr>
              <a:t>activated, signal-emitting </a:t>
            </a:r>
            <a:r>
              <a:rPr lang="en-US" altLang="zh-CN" sz="1600" dirty="0">
                <a:latin typeface="FrutigerLTStd-Light"/>
              </a:rPr>
              <a:t>state.</a:t>
            </a:r>
            <a:endParaRPr lang="zh-CN" alt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475382" y="396191"/>
            <a:ext cx="6524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5.30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The </a:t>
            </a:r>
            <a:r>
              <a:rPr lang="en-US" altLang="zh-CN" sz="2800" b="1" dirty="0" err="1">
                <a:solidFill>
                  <a:srgbClr val="000000"/>
                </a:solidFill>
                <a:latin typeface="FrutigerLTStd-Bold"/>
              </a:rPr>
              <a:t>Ras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 signaling cycle</a:t>
            </a:r>
            <a:endParaRPr lang="zh-CN" alt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903646" y="6290598"/>
            <a:ext cx="330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Ras</a:t>
            </a:r>
            <a:r>
              <a:rPr lang="en-US" altLang="zh-CN" dirty="0"/>
              <a:t>:  </a:t>
            </a:r>
            <a:r>
              <a:rPr lang="en-US" altLang="zh-CN" u="sng" dirty="0"/>
              <a:t>Ra</a:t>
            </a:r>
            <a:r>
              <a:rPr lang="en-US" altLang="zh-CN" dirty="0"/>
              <a:t>t </a:t>
            </a:r>
            <a:r>
              <a:rPr lang="en-US" altLang="zh-CN" u="sng" dirty="0"/>
              <a:t>s</a:t>
            </a:r>
            <a:r>
              <a:rPr lang="en-US" altLang="zh-CN" dirty="0"/>
              <a:t>arcoma virus oncogene</a:t>
            </a:r>
          </a:p>
        </p:txBody>
      </p:sp>
    </p:spTree>
    <p:extLst>
      <p:ext uri="{BB962C8B-B14F-4D97-AF65-F5344CB8AC3E}">
        <p14:creationId xmlns:p14="http://schemas.microsoft.com/office/powerpoint/2010/main" val="74244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9863" y="1257193"/>
            <a:ext cx="107504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Cells </a:t>
            </a: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 a living tissue are constantly talking to one another. Much of </a:t>
            </a:r>
            <a:r>
              <a:rPr lang="en-US" altLang="zh-CN" sz="2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this incessant </a:t>
            </a: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chatter is conveyed by </a:t>
            </a:r>
            <a:r>
              <a:rPr lang="en-US" altLang="zh-CN" sz="2400" b="1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growth factors (GFs)</a:t>
            </a: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 </a:t>
            </a:r>
            <a:r>
              <a:rPr lang="en-US" altLang="zh-CN" sz="2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Growth factor are relatively small proteins that are released by some cells.</a:t>
            </a:r>
            <a:endParaRPr lang="zh-CN" altLang="en-US" sz="24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68238" y="419794"/>
            <a:ext cx="3313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Growth </a:t>
            </a:r>
            <a:r>
              <a:rPr lang="en-US" altLang="zh-CN" sz="3600" b="1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factors </a:t>
            </a:r>
            <a:endParaRPr lang="zh-CN" altLang="en-US" sz="3600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9863" y="3857855"/>
            <a:ext cx="10382244" cy="1690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u="sng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Growth factors </a:t>
            </a:r>
            <a:r>
              <a:rPr lang="en-US" altLang="zh-CN" sz="2400" i="1" u="sng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versus</a:t>
            </a:r>
            <a:r>
              <a:rPr lang="en-US" altLang="zh-CN" sz="2400" u="sng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u="sng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cytokines:</a:t>
            </a:r>
            <a:r>
              <a:rPr lang="en-US" altLang="zh-CN" sz="2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Growth </a:t>
            </a: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factor and cytokine both are small proteins. Historically, cytokines were associated with hematopoietic (blood forming) cells and immune system cells</a:t>
            </a:r>
            <a:r>
              <a:rPr lang="en-US" altLang="zh-CN" sz="2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  <a:endParaRPr lang="zh-CN" altLang="en-US" sz="2400" u="sng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75652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9552" y="1289965"/>
            <a:ext cx="89032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UtopiaStd-Regular"/>
              </a:rPr>
              <a:t>GAPs (</a:t>
            </a:r>
            <a:r>
              <a:rPr lang="en-US" altLang="zh-CN" dirty="0" err="1">
                <a:latin typeface="UtopiaStd-Regular"/>
              </a:rPr>
              <a:t>GTPase</a:t>
            </a:r>
            <a:r>
              <a:rPr lang="en-US" altLang="zh-CN" dirty="0">
                <a:latin typeface="UtopiaStd-Regular"/>
              </a:rPr>
              <a:t>-activating proteins). </a:t>
            </a:r>
            <a:r>
              <a:rPr lang="en-US" altLang="zh-CN" dirty="0" smtClean="0">
                <a:latin typeface="UtopiaStd-Regular"/>
              </a:rPr>
              <a:t>This</a:t>
            </a:r>
            <a:r>
              <a:rPr lang="zh-CN" altLang="en-US" dirty="0" smtClean="0">
                <a:latin typeface="UtopiaStd-Regular"/>
              </a:rPr>
              <a:t> </a:t>
            </a:r>
            <a:r>
              <a:rPr lang="en-US" altLang="zh-CN" dirty="0" smtClean="0">
                <a:latin typeface="UtopiaStd-Regular"/>
              </a:rPr>
              <a:t>interaction </a:t>
            </a:r>
            <a:r>
              <a:rPr lang="en-US" altLang="zh-CN" dirty="0">
                <a:latin typeface="UtopiaStd-Regular"/>
              </a:rPr>
              <a:t>increases the </a:t>
            </a:r>
            <a:r>
              <a:rPr lang="en-US" altLang="zh-CN" dirty="0" err="1">
                <a:latin typeface="UtopiaStd-Regular"/>
              </a:rPr>
              <a:t>GTPase</a:t>
            </a:r>
            <a:r>
              <a:rPr lang="en-US" altLang="zh-CN" dirty="0">
                <a:latin typeface="UtopiaStd-Regular"/>
              </a:rPr>
              <a:t> </a:t>
            </a:r>
            <a:r>
              <a:rPr lang="en-US" altLang="zh-CN" dirty="0" smtClean="0">
                <a:latin typeface="UtopiaStd-Regular"/>
              </a:rPr>
              <a:t>activity</a:t>
            </a:r>
            <a:r>
              <a:rPr lang="zh-CN" altLang="en-US" dirty="0" smtClean="0">
                <a:latin typeface="UtopiaStd-Regular"/>
              </a:rPr>
              <a:t> </a:t>
            </a:r>
            <a:r>
              <a:rPr lang="en-US" altLang="zh-CN" dirty="0" smtClean="0">
                <a:latin typeface="UtopiaStd-Regular"/>
              </a:rPr>
              <a:t>of </a:t>
            </a:r>
            <a:r>
              <a:rPr lang="en-US" altLang="zh-CN" dirty="0">
                <a:latin typeface="UtopiaStd-Regular"/>
              </a:rPr>
              <a:t>the </a:t>
            </a:r>
            <a:r>
              <a:rPr lang="en-US" altLang="zh-CN" dirty="0" err="1">
                <a:latin typeface="UtopiaStd-Regular"/>
              </a:rPr>
              <a:t>Ras</a:t>
            </a:r>
            <a:r>
              <a:rPr lang="en-US" altLang="zh-CN" dirty="0">
                <a:latin typeface="UtopiaStd-Regular"/>
              </a:rPr>
              <a:t> protein by as much as </a:t>
            </a:r>
            <a:r>
              <a:rPr lang="en-US" altLang="zh-CN" dirty="0" smtClean="0">
                <a:latin typeface="UtopiaStd-Regular"/>
              </a:rPr>
              <a:t>100,000-</a:t>
            </a:r>
            <a:r>
              <a:rPr lang="zh-CN" altLang="en-US" dirty="0" smtClean="0">
                <a:latin typeface="UtopiaStd-Regular"/>
              </a:rPr>
              <a:t> </a:t>
            </a:r>
            <a:r>
              <a:rPr lang="en-US" altLang="zh-CN" dirty="0" smtClean="0">
                <a:latin typeface="UtopiaStd-Regular"/>
              </a:rPr>
              <a:t>fold </a:t>
            </a:r>
            <a:r>
              <a:rPr lang="en-US" altLang="zh-CN" dirty="0">
                <a:latin typeface="UtopiaStd-Regular"/>
              </a:rPr>
              <a:t>and thus results in the rapid </a:t>
            </a:r>
            <a:r>
              <a:rPr lang="en-US" altLang="zh-CN" dirty="0" smtClean="0">
                <a:latin typeface="UtopiaStd-Regular"/>
              </a:rPr>
              <a:t>conversion</a:t>
            </a:r>
            <a:r>
              <a:rPr lang="zh-CN" altLang="en-US" dirty="0" smtClean="0">
                <a:latin typeface="UtopiaStd-Regular"/>
              </a:rPr>
              <a:t> </a:t>
            </a:r>
            <a:r>
              <a:rPr lang="en-US" altLang="zh-CN" dirty="0" smtClean="0">
                <a:latin typeface="UtopiaStd-Regular"/>
              </a:rPr>
              <a:t>of </a:t>
            </a:r>
            <a:r>
              <a:rPr lang="en-US" altLang="zh-CN" dirty="0">
                <a:latin typeface="UtopiaStd-Regular"/>
              </a:rPr>
              <a:t>active, GTP-bound </a:t>
            </a:r>
            <a:r>
              <a:rPr lang="en-US" altLang="zh-CN" dirty="0" err="1">
                <a:latin typeface="UtopiaStd-Regular"/>
              </a:rPr>
              <a:t>Ras</a:t>
            </a:r>
            <a:r>
              <a:rPr lang="en-US" altLang="zh-CN" dirty="0">
                <a:latin typeface="UtopiaStd-Regular"/>
              </a:rPr>
              <a:t> into its </a:t>
            </a:r>
            <a:r>
              <a:rPr lang="en-US" altLang="zh-CN" dirty="0" smtClean="0">
                <a:latin typeface="UtopiaStd-Regular"/>
              </a:rPr>
              <a:t>inactive,</a:t>
            </a:r>
            <a:r>
              <a:rPr lang="zh-CN" altLang="en-US" dirty="0" smtClean="0">
                <a:latin typeface="UtopiaStd-Regular"/>
              </a:rPr>
              <a:t> </a:t>
            </a:r>
            <a:r>
              <a:rPr lang="en-US" altLang="zh-CN" dirty="0" smtClean="0">
                <a:latin typeface="UtopiaStd-Regular"/>
              </a:rPr>
              <a:t>GDP-bound </a:t>
            </a:r>
            <a:r>
              <a:rPr lang="en-US" altLang="zh-CN" dirty="0">
                <a:latin typeface="UtopiaStd-Regular"/>
              </a:rPr>
              <a:t>form.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749552" y="3630829"/>
            <a:ext cx="89032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the </a:t>
            </a:r>
            <a:r>
              <a:rPr lang="en-US" altLang="zh-CN" dirty="0" err="1">
                <a:solidFill>
                  <a:srgbClr val="000000"/>
                </a:solidFill>
                <a:latin typeface="UtopiaStd-Regular"/>
              </a:rPr>
              <a:t>Ras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UtopiaStd-Regular"/>
              </a:rPr>
              <a:t>oncoprotein</a:t>
            </a:r>
            <a:r>
              <a:rPr lang="zh-CN" altLang="en-US" dirty="0" smtClean="0">
                <a:solidFill>
                  <a:srgbClr val="000000"/>
                </a:solidFill>
                <a:latin typeface="UtopiaStd-Regular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encoded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by Harvey sarcoma virus. Like the normal </a:t>
            </a:r>
            <a:r>
              <a:rPr lang="en-US" altLang="zh-CN" dirty="0" err="1">
                <a:solidFill>
                  <a:srgbClr val="000000"/>
                </a:solidFill>
                <a:latin typeface="UtopiaStd-Regular"/>
              </a:rPr>
              <a:t>Ras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 protein, the </a:t>
            </a:r>
            <a:r>
              <a:rPr lang="en-US" altLang="zh-CN" dirty="0" err="1">
                <a:solidFill>
                  <a:srgbClr val="000000"/>
                </a:solidFill>
                <a:latin typeface="UtopiaStd-Regular"/>
              </a:rPr>
              <a:t>Ras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UtopiaStd-Regular"/>
              </a:rPr>
              <a:t>oncoprotein</a:t>
            </a:r>
            <a:r>
              <a:rPr lang="zh-CN" altLang="en-US" dirty="0" smtClean="0">
                <a:solidFill>
                  <a:srgbClr val="000000"/>
                </a:solidFill>
                <a:latin typeface="UtopiaStd-Regular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UtopiaStd-Regular"/>
              </a:rPr>
              <a:t>could 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bind GTP. However, the </a:t>
            </a:r>
            <a:r>
              <a:rPr lang="en-US" altLang="zh-CN" u="sng" dirty="0" err="1">
                <a:solidFill>
                  <a:srgbClr val="FF0000"/>
                </a:solidFill>
                <a:latin typeface="UtopiaStd-Regular"/>
              </a:rPr>
              <a:t>oncoprotein</a:t>
            </a:r>
            <a:r>
              <a:rPr lang="en-US" altLang="zh-CN" u="sng" dirty="0">
                <a:solidFill>
                  <a:srgbClr val="FF0000"/>
                </a:solidFill>
                <a:latin typeface="UtopiaStd-Regular"/>
              </a:rPr>
              <a:t> was found to have lost virtually </a:t>
            </a:r>
            <a:r>
              <a:rPr lang="en-US" altLang="zh-CN" u="sng" dirty="0" smtClean="0">
                <a:solidFill>
                  <a:srgbClr val="FF0000"/>
                </a:solidFill>
                <a:latin typeface="UtopiaStd-Regular"/>
              </a:rPr>
              <a:t>all</a:t>
            </a:r>
            <a:r>
              <a:rPr lang="zh-CN" altLang="en-US" u="sng" dirty="0" smtClean="0">
                <a:solidFill>
                  <a:srgbClr val="FF0000"/>
                </a:solidFill>
                <a:latin typeface="UtopiaStd-Regular"/>
              </a:rPr>
              <a:t> </a:t>
            </a:r>
            <a:r>
              <a:rPr lang="en-US" altLang="zh-CN" u="sng" dirty="0" err="1" smtClean="0">
                <a:solidFill>
                  <a:srgbClr val="FF0000"/>
                </a:solidFill>
                <a:latin typeface="UtopiaStd-Regular"/>
              </a:rPr>
              <a:t>GTPase</a:t>
            </a:r>
            <a:r>
              <a:rPr lang="en-US" altLang="zh-CN" u="sng" dirty="0" smtClean="0">
                <a:solidFill>
                  <a:srgbClr val="FF0000"/>
                </a:solidFill>
                <a:latin typeface="UtopiaStd-Regular"/>
              </a:rPr>
              <a:t> </a:t>
            </a:r>
            <a:r>
              <a:rPr lang="en-US" altLang="zh-CN" u="sng" dirty="0">
                <a:solidFill>
                  <a:srgbClr val="FF0000"/>
                </a:solidFill>
                <a:latin typeface="UtopiaStd-Regular"/>
              </a:rPr>
              <a:t>activity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 (</a:t>
            </a:r>
            <a:r>
              <a:rPr lang="en-US" altLang="zh-CN" dirty="0">
                <a:solidFill>
                  <a:srgbClr val="1271FF"/>
                </a:solidFill>
                <a:latin typeface="UtopiaStd-Semibold"/>
              </a:rPr>
              <a:t>Figure 5.31A</a:t>
            </a:r>
            <a:r>
              <a:rPr lang="en-US" altLang="zh-CN" dirty="0">
                <a:solidFill>
                  <a:srgbClr val="000000"/>
                </a:solidFill>
                <a:latin typeface="UtopiaStd-Regular"/>
              </a:rPr>
              <a:t>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25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gure_05_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306" y="1631442"/>
            <a:ext cx="7979022" cy="3502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98244" y="370439"/>
            <a:ext cx="94701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271FF"/>
                </a:solidFill>
                <a:latin typeface="FrutigerLTStd-Bold"/>
              </a:rPr>
              <a:t>Figure 5.31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The structure of the </a:t>
            </a:r>
            <a:r>
              <a:rPr lang="en-US" altLang="zh-CN" sz="2400" b="1" dirty="0" err="1">
                <a:solidFill>
                  <a:srgbClr val="000000"/>
                </a:solidFill>
                <a:latin typeface="FrutigerLTStd-Bold"/>
              </a:rPr>
              <a:t>Ras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 protein and its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response</a:t>
            </a:r>
            <a:r>
              <a:rPr lang="zh-CN" altLang="en-US" sz="2400" b="1" dirty="0" smtClean="0">
                <a:solidFill>
                  <a:srgbClr val="000000"/>
                </a:solidFill>
                <a:latin typeface="FrutigerLTStd-Bold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FrutigerLTStd-Bold"/>
              </a:rPr>
              <a:t>to </a:t>
            </a:r>
            <a:r>
              <a:rPr lang="en-US" altLang="zh-CN" sz="2400" b="1" dirty="0">
                <a:solidFill>
                  <a:srgbClr val="000000"/>
                </a:solidFill>
                <a:latin typeface="FrutigerLTStd-Bold"/>
              </a:rPr>
              <a:t>GTP binding</a:t>
            </a:r>
            <a:endParaRPr lang="zh-CN" alt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848113" y="5563600"/>
            <a:ext cx="1051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The </a:t>
            </a:r>
            <a:r>
              <a:rPr lang="en-US" altLang="zh-CN" dirty="0"/>
              <a:t>two amino acid residues often found altered in the </a:t>
            </a:r>
            <a:r>
              <a:rPr lang="en-US" altLang="zh-CN" dirty="0" err="1" smtClean="0"/>
              <a:t>Ras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oncoproteins</a:t>
            </a:r>
            <a:r>
              <a:rPr lang="en-US" altLang="zh-CN" dirty="0" smtClean="0"/>
              <a:t> </a:t>
            </a:r>
            <a:r>
              <a:rPr lang="en-US" altLang="zh-CN" dirty="0"/>
              <a:t>present in human tumors —</a:t>
            </a:r>
            <a:r>
              <a:rPr lang="en-US" altLang="zh-CN" u="sng" dirty="0">
                <a:solidFill>
                  <a:srgbClr val="FF0000"/>
                </a:solidFill>
              </a:rPr>
              <a:t>glycine 12 </a:t>
            </a:r>
            <a:r>
              <a:rPr lang="en-US" altLang="zh-CN" dirty="0"/>
              <a:t>and </a:t>
            </a:r>
            <a:r>
              <a:rPr lang="en-US" altLang="zh-CN" u="sng" dirty="0" smtClean="0">
                <a:solidFill>
                  <a:srgbClr val="FF0000"/>
                </a:solidFill>
              </a:rPr>
              <a:t>glutamine 61</a:t>
            </a:r>
            <a:r>
              <a:rPr lang="en-US" altLang="zh-CN" dirty="0" smtClean="0"/>
              <a:t>—are </a:t>
            </a:r>
            <a:r>
              <a:rPr lang="en-US" altLang="zh-CN" dirty="0"/>
              <a:t>shown as dark blue balls. Their close association with </a:t>
            </a:r>
            <a:r>
              <a:rPr lang="en-US" altLang="zh-CN" dirty="0" smtClean="0"/>
              <a:t>the γ-phosphate </a:t>
            </a:r>
            <a:r>
              <a:rPr lang="en-US" altLang="zh-CN" dirty="0"/>
              <a:t>of GTP (gray ball) helps to explain why </a:t>
            </a:r>
            <a:r>
              <a:rPr lang="en-US" altLang="zh-CN" dirty="0" smtClean="0"/>
              <a:t>substitutions of </a:t>
            </a:r>
            <a:r>
              <a:rPr lang="en-US" altLang="zh-CN" dirty="0"/>
              <a:t>these residues reduce or eliminate the </a:t>
            </a:r>
            <a:r>
              <a:rPr lang="en-US" altLang="zh-CN" dirty="0" err="1"/>
              <a:t>Ras</a:t>
            </a:r>
            <a:r>
              <a:rPr lang="en-US" altLang="zh-CN" dirty="0"/>
              <a:t> protein’s </a:t>
            </a:r>
            <a:r>
              <a:rPr lang="en-US" altLang="zh-CN" dirty="0" err="1" smtClean="0"/>
              <a:t>GTPase</a:t>
            </a:r>
            <a:r>
              <a:rPr lang="en-US" altLang="zh-CN" dirty="0" smtClean="0"/>
              <a:t> activity</a:t>
            </a:r>
            <a:endParaRPr lang="zh-CN" altLang="en-US" dirty="0"/>
          </a:p>
        </p:txBody>
      </p:sp>
      <p:pic>
        <p:nvPicPr>
          <p:cNvPr id="6" name="Picture 2" descr="figure_04_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70" y="1328666"/>
            <a:ext cx="2954342" cy="1765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70" y="4557471"/>
            <a:ext cx="1415971" cy="6436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772" y="3567897"/>
            <a:ext cx="848749" cy="4856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18029" y="3672233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Glycine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（甘氨酸）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1961" y="5001756"/>
            <a:ext cx="1806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Glutamine</a:t>
            </a:r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（谷氨酰胺）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83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3576" y="3882971"/>
            <a:ext cx="788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3, GPCR</a:t>
            </a:r>
            <a:r>
              <a:rPr lang="zh-CN" altLang="en-US" dirty="0" smtClean="0"/>
              <a:t>偶联的</a:t>
            </a:r>
            <a:r>
              <a:rPr lang="en-US" altLang="zh-CN" dirty="0" smtClean="0"/>
              <a:t>G</a:t>
            </a:r>
            <a:r>
              <a:rPr lang="zh-CN" altLang="en-US" dirty="0" smtClean="0"/>
              <a:t>蛋白（</a:t>
            </a:r>
            <a:r>
              <a:rPr lang="en-US" altLang="zh-CN" dirty="0" err="1"/>
              <a:t>heterotrimeric</a:t>
            </a:r>
            <a:r>
              <a:rPr lang="en-US" altLang="zh-CN" dirty="0"/>
              <a:t> G-proteins </a:t>
            </a:r>
            <a:r>
              <a:rPr lang="zh-CN" altLang="en-US" dirty="0" smtClean="0"/>
              <a:t>）和</a:t>
            </a:r>
            <a:r>
              <a:rPr lang="en-US" altLang="zh-CN" dirty="0" err="1" smtClean="0"/>
              <a:t>Ras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的相同点和不同点。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23576" y="1999898"/>
            <a:ext cx="766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1, </a:t>
            </a:r>
            <a:r>
              <a:rPr lang="zh-CN" altLang="en-US" dirty="0" smtClean="0"/>
              <a:t>简述</a:t>
            </a:r>
            <a:r>
              <a:rPr lang="en-US" altLang="zh-CN" dirty="0" smtClean="0"/>
              <a:t>v-</a:t>
            </a:r>
            <a:r>
              <a:rPr lang="en-US" altLang="zh-CN" dirty="0" err="1" smtClean="0"/>
              <a:t>ErbB</a:t>
            </a:r>
            <a:r>
              <a:rPr lang="zh-CN" altLang="en-US" dirty="0" smtClean="0"/>
              <a:t>蛋白和</a:t>
            </a:r>
            <a:r>
              <a:rPr lang="en-US" altLang="zh-CN" dirty="0" smtClean="0"/>
              <a:t>EGFR</a:t>
            </a:r>
            <a:r>
              <a:rPr lang="zh-CN" altLang="en-US" dirty="0" smtClean="0"/>
              <a:t>蛋白的异同点，以及</a:t>
            </a:r>
            <a:r>
              <a:rPr lang="en-US" altLang="zh-CN" dirty="0"/>
              <a:t>v-</a:t>
            </a:r>
            <a:r>
              <a:rPr lang="en-US" altLang="zh-CN" dirty="0" err="1"/>
              <a:t>ErbB</a:t>
            </a:r>
            <a:r>
              <a:rPr lang="zh-CN" altLang="en-US" dirty="0"/>
              <a:t>蛋</a:t>
            </a:r>
            <a:r>
              <a:rPr lang="zh-CN" altLang="en-US" dirty="0" smtClean="0"/>
              <a:t>白保持活性的机制。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3576" y="2963153"/>
            <a:ext cx="636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2, </a:t>
            </a:r>
            <a:r>
              <a:rPr lang="zh-CN" altLang="en-US" dirty="0" smtClean="0"/>
              <a:t>简述</a:t>
            </a:r>
            <a:r>
              <a:rPr lang="en-US" altLang="zh-CN" dirty="0" smtClean="0"/>
              <a:t>receptor tyrosine kinase</a:t>
            </a:r>
            <a:r>
              <a:rPr lang="zh-CN" altLang="en-US" dirty="0" smtClean="0"/>
              <a:t>激活的机制以及相关实验证据。</a:t>
            </a:r>
            <a:endParaRPr lang="zh-CN" altLang="en-US" sz="8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225" y="117190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课后作业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367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4316" y="1491439"/>
            <a:ext cx="67968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Platelet-derived growth factor (PDGF), </a:t>
            </a:r>
          </a:p>
          <a:p>
            <a:r>
              <a:rPr lang="en-US" altLang="zh-CN" sz="2400" dirty="0" smtClean="0"/>
              <a:t>one of the first growth factor identified.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24316" y="2888020"/>
            <a:ext cx="77571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Serum</a:t>
            </a:r>
            <a:r>
              <a:rPr lang="zh-CN" altLang="en-US" sz="2400" dirty="0" smtClean="0"/>
              <a:t>（血清）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blood clot, take the remain cell-free liquid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Plasma</a:t>
            </a:r>
            <a:r>
              <a:rPr lang="zh-CN" altLang="en-US" sz="2400" dirty="0" smtClean="0"/>
              <a:t>（</a:t>
            </a:r>
            <a:r>
              <a:rPr lang="zh-CN" altLang="en-US" sz="2400" dirty="0"/>
              <a:t>血浆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remove cells from blood without clotting;  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24316" y="5329025"/>
            <a:ext cx="3516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PDGF </a:t>
            </a:r>
            <a:r>
              <a:rPr lang="en-US" altLang="zh-CN" sz="2400" smtClean="0"/>
              <a:t>helps wound </a:t>
            </a:r>
            <a:r>
              <a:rPr lang="en-US" altLang="zh-CN" sz="2400" dirty="0" smtClean="0"/>
              <a:t>healing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24316" y="4405113"/>
            <a:ext cx="577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u="sng" dirty="0" smtClean="0">
                <a:solidFill>
                  <a:srgbClr val="FF0000"/>
                </a:solidFill>
              </a:rPr>
              <a:t>Serum, but not plasma stimulate cell division</a:t>
            </a:r>
            <a:endParaRPr lang="zh-CN" altLang="en-US" sz="2400" u="sng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54599" y="459917"/>
            <a:ext cx="12282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PDGF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3302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figure_05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81" y="1271016"/>
            <a:ext cx="5369981" cy="4837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425822" y="1589830"/>
            <a:ext cx="5251612" cy="419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Platelets carry </a:t>
            </a:r>
            <a:r>
              <a:rPr lang="en-US" altLang="zh-CN" sz="2000" dirty="0" smtClean="0"/>
              <a:t>numerous secretory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exocytotic</a:t>
            </a:r>
            <a:r>
              <a:rPr lang="en-US" altLang="zh-CN" sz="2000" dirty="0"/>
              <a:t>) vesicles </a:t>
            </a:r>
            <a:r>
              <a:rPr lang="en-US" altLang="zh-CN" sz="2000" dirty="0" smtClean="0"/>
              <a:t>termed α-granules </a:t>
            </a:r>
            <a:r>
              <a:rPr lang="en-US" altLang="zh-CN" sz="2000" dirty="0"/>
              <a:t>(arrows), which </a:t>
            </a:r>
            <a:r>
              <a:rPr lang="en-US" altLang="zh-CN" sz="2000" dirty="0" smtClean="0"/>
              <a:t>contain important </a:t>
            </a:r>
            <a:r>
              <a:rPr lang="en-US" altLang="zh-CN" sz="2000" dirty="0"/>
              <a:t>signaling molecules, </a:t>
            </a:r>
            <a:r>
              <a:rPr lang="en-US" altLang="zh-CN" sz="2000" dirty="0" smtClean="0"/>
              <a:t>prominent among </a:t>
            </a:r>
            <a:r>
              <a:rPr lang="en-US" altLang="zh-CN" sz="2000" dirty="0"/>
              <a:t>them being several types </a:t>
            </a:r>
            <a:r>
              <a:rPr lang="en-US" altLang="zh-CN" sz="2000" dirty="0" smtClean="0"/>
              <a:t>of </a:t>
            </a:r>
            <a:r>
              <a:rPr lang="en-US" altLang="zh-CN" sz="2000" u="sng" dirty="0" smtClean="0">
                <a:solidFill>
                  <a:srgbClr val="FF0000"/>
                </a:solidFill>
              </a:rPr>
              <a:t>platelet-derived </a:t>
            </a:r>
            <a:r>
              <a:rPr lang="en-US" altLang="zh-CN" sz="2000" u="sng" dirty="0">
                <a:solidFill>
                  <a:srgbClr val="FF0000"/>
                </a:solidFill>
              </a:rPr>
              <a:t>growth factor (PDGF</a:t>
            </a:r>
            <a:r>
              <a:rPr lang="en-US" altLang="zh-CN" sz="2000" u="sng" dirty="0" smtClean="0">
                <a:solidFill>
                  <a:srgbClr val="FF0000"/>
                </a:solidFill>
              </a:rPr>
              <a:t>)</a:t>
            </a:r>
            <a:r>
              <a:rPr lang="en-US" altLang="zh-CN" sz="2000" dirty="0" smtClean="0"/>
              <a:t>. When </a:t>
            </a:r>
            <a:r>
              <a:rPr lang="en-US" altLang="zh-CN" sz="2000" dirty="0"/>
              <a:t>platelets become activated </a:t>
            </a:r>
            <a:r>
              <a:rPr lang="en-US" altLang="zh-CN" sz="2000" dirty="0" smtClean="0"/>
              <a:t>during clot </a:t>
            </a:r>
            <a:r>
              <a:rPr lang="en-US" altLang="zh-CN" sz="2000" dirty="0"/>
              <a:t>formation, these vesicles </a:t>
            </a:r>
            <a:r>
              <a:rPr lang="en-US" altLang="zh-CN" sz="2000" dirty="0" smtClean="0"/>
              <a:t>fuse with </a:t>
            </a:r>
            <a:r>
              <a:rPr lang="en-US" altLang="zh-CN" sz="2000" dirty="0"/>
              <a:t>the plasma membrane, </a:t>
            </a:r>
            <a:r>
              <a:rPr lang="en-US" altLang="zh-CN" sz="2000" dirty="0" smtClean="0"/>
              <a:t>releasing previously </a:t>
            </a:r>
            <a:r>
              <a:rPr lang="en-US" altLang="zh-CN" sz="2000" dirty="0"/>
              <a:t>stored growth and </a:t>
            </a:r>
            <a:r>
              <a:rPr lang="en-US" altLang="zh-CN" sz="2000" dirty="0" smtClean="0"/>
              <a:t>survival factors </a:t>
            </a:r>
            <a:r>
              <a:rPr lang="en-US" altLang="zh-CN" sz="2000" dirty="0"/>
              <a:t>into the extracellular space.</a:t>
            </a:r>
            <a:endParaRPr lang="zh-CN" alt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2801298" y="404996"/>
            <a:ext cx="75954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71FF"/>
                </a:solidFill>
                <a:latin typeface="FrutigerLTStd-Bold"/>
              </a:rPr>
              <a:t>Figure 5.3 </a:t>
            </a:r>
            <a:r>
              <a:rPr lang="en-US" altLang="zh-CN" sz="2800" b="1" dirty="0">
                <a:solidFill>
                  <a:srgbClr val="000000"/>
                </a:solidFill>
                <a:latin typeface="FrutigerLTStd-Bold"/>
              </a:rPr>
              <a:t>Storage of PDGF </a:t>
            </a:r>
            <a:r>
              <a:rPr lang="en-US" altLang="zh-CN" sz="2800" b="1" dirty="0" smtClean="0">
                <a:solidFill>
                  <a:srgbClr val="000000"/>
                </a:solidFill>
                <a:latin typeface="FrutigerLTStd-Bold"/>
              </a:rPr>
              <a:t>by platelets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1992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2766</TotalTime>
  <Words>5717</Words>
  <Application>Microsoft Office PowerPoint</Application>
  <PresentationFormat>Widescreen</PresentationFormat>
  <Paragraphs>282</Paragraphs>
  <Slides>72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9" baseType="lpstr">
      <vt:lpstr>ACaslonPro-Regular</vt:lpstr>
      <vt:lpstr>Arial Unicode MS</vt:lpstr>
      <vt:lpstr>FrutigerLTStd-Bold</vt:lpstr>
      <vt:lpstr>FrutigerLTStd-Light</vt:lpstr>
      <vt:lpstr>FrutigerLTStd-LightItalic</vt:lpstr>
      <vt:lpstr>TimesNewRomanPS-BoldMT</vt:lpstr>
      <vt:lpstr>TimesNewRomanPSMT</vt:lpstr>
      <vt:lpstr>UtopiaStd-Bold</vt:lpstr>
      <vt:lpstr>UtopiaStd-Italic</vt:lpstr>
      <vt:lpstr>UtopiaStd-Regular</vt:lpstr>
      <vt:lpstr>UtopiaStd-Semibold</vt:lpstr>
      <vt:lpstr>宋体</vt:lpstr>
      <vt:lpstr>Arial</vt:lpstr>
      <vt:lpstr>Calibri</vt:lpstr>
      <vt:lpstr>Calibri Light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LXS</dc:creator>
  <cp:lastModifiedBy>Windows 用户</cp:lastModifiedBy>
  <cp:revision>259</cp:revision>
  <dcterms:created xsi:type="dcterms:W3CDTF">2016-07-09T05:49:25Z</dcterms:created>
  <dcterms:modified xsi:type="dcterms:W3CDTF">2023-10-26T23:32:27Z</dcterms:modified>
</cp:coreProperties>
</file>